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Lst>
  <p:notesMasterIdLst>
    <p:notesMasterId r:id="rId57"/>
  </p:notesMasterIdLst>
  <p:handoutMasterIdLst>
    <p:handoutMasterId r:id="rId58"/>
  </p:handoutMasterIdLst>
  <p:sldIdLst>
    <p:sldId id="256" r:id="rId2"/>
    <p:sldId id="396" r:id="rId3"/>
    <p:sldId id="500" r:id="rId4"/>
    <p:sldId id="441" r:id="rId5"/>
    <p:sldId id="446" r:id="rId6"/>
    <p:sldId id="368" r:id="rId7"/>
    <p:sldId id="442" r:id="rId8"/>
    <p:sldId id="362" r:id="rId9"/>
    <p:sldId id="480" r:id="rId10"/>
    <p:sldId id="373" r:id="rId11"/>
    <p:sldId id="363" r:id="rId12"/>
    <p:sldId id="433" r:id="rId13"/>
    <p:sldId id="443" r:id="rId14"/>
    <p:sldId id="430" r:id="rId15"/>
    <p:sldId id="444" r:id="rId16"/>
    <p:sldId id="306" r:id="rId17"/>
    <p:sldId id="429" r:id="rId18"/>
    <p:sldId id="445" r:id="rId19"/>
    <p:sldId id="385" r:id="rId20"/>
    <p:sldId id="437" r:id="rId21"/>
    <p:sldId id="435" r:id="rId22"/>
    <p:sldId id="387" r:id="rId23"/>
    <p:sldId id="447" r:id="rId24"/>
    <p:sldId id="516" r:id="rId25"/>
    <p:sldId id="455" r:id="rId26"/>
    <p:sldId id="517" r:id="rId27"/>
    <p:sldId id="460" r:id="rId28"/>
    <p:sldId id="514" r:id="rId29"/>
    <p:sldId id="518" r:id="rId30"/>
    <p:sldId id="489" r:id="rId31"/>
    <p:sldId id="519" r:id="rId32"/>
    <p:sldId id="468" r:id="rId33"/>
    <p:sldId id="521" r:id="rId34"/>
    <p:sldId id="484" r:id="rId35"/>
    <p:sldId id="506" r:id="rId36"/>
    <p:sldId id="515" r:id="rId37"/>
    <p:sldId id="525" r:id="rId38"/>
    <p:sldId id="526" r:id="rId39"/>
    <p:sldId id="527" r:id="rId40"/>
    <p:sldId id="528" r:id="rId41"/>
    <p:sldId id="529" r:id="rId42"/>
    <p:sldId id="530" r:id="rId43"/>
    <p:sldId id="531" r:id="rId44"/>
    <p:sldId id="532" r:id="rId45"/>
    <p:sldId id="533" r:id="rId46"/>
    <p:sldId id="534" r:id="rId47"/>
    <p:sldId id="520" r:id="rId48"/>
    <p:sldId id="502" r:id="rId49"/>
    <p:sldId id="524" r:id="rId50"/>
    <p:sldId id="503" r:id="rId51"/>
    <p:sldId id="522" r:id="rId52"/>
    <p:sldId id="464" r:id="rId53"/>
    <p:sldId id="535" r:id="rId54"/>
    <p:sldId id="523" r:id="rId55"/>
    <p:sldId id="505" r:id="rId56"/>
  </p:sldIdLst>
  <p:sldSz cx="9144000" cy="6858000" type="screen4x3"/>
  <p:notesSz cx="6858000" cy="9144000"/>
  <p:defaultTextStyle>
    <a:defPPr>
      <a:defRPr lang="en-US"/>
    </a:defPPr>
    <a:lvl1pPr algn="l" defTabSz="432465" rtl="0" fontAlgn="base">
      <a:spcBef>
        <a:spcPct val="0"/>
      </a:spcBef>
      <a:spcAft>
        <a:spcPct val="0"/>
      </a:spcAft>
      <a:defRPr kern="1200">
        <a:solidFill>
          <a:schemeClr val="tx1"/>
        </a:solidFill>
        <a:latin typeface="Arial" pitchFamily="34" charset="0"/>
        <a:ea typeface="Geneva"/>
        <a:cs typeface="Geneva"/>
      </a:defRPr>
    </a:lvl1pPr>
    <a:lvl2pPr marL="432465" algn="l" defTabSz="432465" rtl="0" fontAlgn="base">
      <a:spcBef>
        <a:spcPct val="0"/>
      </a:spcBef>
      <a:spcAft>
        <a:spcPct val="0"/>
      </a:spcAft>
      <a:defRPr kern="1200">
        <a:solidFill>
          <a:schemeClr val="tx1"/>
        </a:solidFill>
        <a:latin typeface="Arial" pitchFamily="34" charset="0"/>
        <a:ea typeface="Geneva"/>
        <a:cs typeface="Geneva"/>
      </a:defRPr>
    </a:lvl2pPr>
    <a:lvl3pPr marL="864931" algn="l" defTabSz="432465" rtl="0" fontAlgn="base">
      <a:spcBef>
        <a:spcPct val="0"/>
      </a:spcBef>
      <a:spcAft>
        <a:spcPct val="0"/>
      </a:spcAft>
      <a:defRPr kern="1200">
        <a:solidFill>
          <a:schemeClr val="tx1"/>
        </a:solidFill>
        <a:latin typeface="Arial" pitchFamily="34" charset="0"/>
        <a:ea typeface="Geneva"/>
        <a:cs typeface="Geneva"/>
      </a:defRPr>
    </a:lvl3pPr>
    <a:lvl4pPr marL="1297396" algn="l" defTabSz="432465" rtl="0" fontAlgn="base">
      <a:spcBef>
        <a:spcPct val="0"/>
      </a:spcBef>
      <a:spcAft>
        <a:spcPct val="0"/>
      </a:spcAft>
      <a:defRPr kern="1200">
        <a:solidFill>
          <a:schemeClr val="tx1"/>
        </a:solidFill>
        <a:latin typeface="Arial" pitchFamily="34" charset="0"/>
        <a:ea typeface="Geneva"/>
        <a:cs typeface="Geneva"/>
      </a:defRPr>
    </a:lvl4pPr>
    <a:lvl5pPr marL="1729862" algn="l" defTabSz="432465" rtl="0" fontAlgn="base">
      <a:spcBef>
        <a:spcPct val="0"/>
      </a:spcBef>
      <a:spcAft>
        <a:spcPct val="0"/>
      </a:spcAft>
      <a:defRPr kern="1200">
        <a:solidFill>
          <a:schemeClr val="tx1"/>
        </a:solidFill>
        <a:latin typeface="Arial" pitchFamily="34" charset="0"/>
        <a:ea typeface="Geneva"/>
        <a:cs typeface="Geneva"/>
      </a:defRPr>
    </a:lvl5pPr>
    <a:lvl6pPr marL="2162327" algn="l" defTabSz="864931" rtl="0" eaLnBrk="1" latinLnBrk="0" hangingPunct="1">
      <a:defRPr kern="1200">
        <a:solidFill>
          <a:schemeClr val="tx1"/>
        </a:solidFill>
        <a:latin typeface="Arial" pitchFamily="34" charset="0"/>
        <a:ea typeface="Geneva"/>
        <a:cs typeface="Geneva"/>
      </a:defRPr>
    </a:lvl6pPr>
    <a:lvl7pPr marL="2594793" algn="l" defTabSz="864931" rtl="0" eaLnBrk="1" latinLnBrk="0" hangingPunct="1">
      <a:defRPr kern="1200">
        <a:solidFill>
          <a:schemeClr val="tx1"/>
        </a:solidFill>
        <a:latin typeface="Arial" pitchFamily="34" charset="0"/>
        <a:ea typeface="Geneva"/>
        <a:cs typeface="Geneva"/>
      </a:defRPr>
    </a:lvl7pPr>
    <a:lvl8pPr marL="3027258" algn="l" defTabSz="864931" rtl="0" eaLnBrk="1" latinLnBrk="0" hangingPunct="1">
      <a:defRPr kern="1200">
        <a:solidFill>
          <a:schemeClr val="tx1"/>
        </a:solidFill>
        <a:latin typeface="Arial" pitchFamily="34" charset="0"/>
        <a:ea typeface="Geneva"/>
        <a:cs typeface="Geneva"/>
      </a:defRPr>
    </a:lvl8pPr>
    <a:lvl9pPr marL="3459724" algn="l" defTabSz="864931" rtl="0" eaLnBrk="1" latinLnBrk="0" hangingPunct="1">
      <a:defRPr kern="1200">
        <a:solidFill>
          <a:schemeClr val="tx1"/>
        </a:solidFill>
        <a:latin typeface="Arial" pitchFamily="34" charset="0"/>
        <a:ea typeface="Geneva"/>
        <a:cs typeface="Genev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tilola Williams-Davies" initials="TWD" lastIdx="12" clrIdx="0"/>
  <p:cmAuthor id="1" name="John Ray" initials="JR" lastIdx="25"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00000"/>
    <a:srgbClr val="FFB3B3"/>
    <a:srgbClr val="C7CBD4"/>
    <a:srgbClr val="0098DB"/>
    <a:srgbClr val="A4AEB5"/>
    <a:srgbClr val="4BD1F8"/>
    <a:srgbClr val="4FC1EE"/>
    <a:srgbClr val="43A2E8"/>
    <a:srgbClr val="D8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5" autoAdjust="0"/>
    <p:restoredTop sz="93615" autoAdjust="0"/>
  </p:normalViewPr>
  <p:slideViewPr>
    <p:cSldViewPr snapToObjects="1">
      <p:cViewPr varScale="1">
        <p:scale>
          <a:sx n="61" d="100"/>
          <a:sy n="61" d="100"/>
        </p:scale>
        <p:origin x="1416" y="41"/>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66" d="100"/>
        <a:sy n="66" d="100"/>
      </p:scale>
      <p:origin x="0" y="0"/>
    </p:cViewPr>
  </p:sorterViewPr>
  <p:notesViewPr>
    <p:cSldViewPr snapToObjects="1">
      <p:cViewPr>
        <p:scale>
          <a:sx n="125" d="100"/>
          <a:sy n="125" d="100"/>
        </p:scale>
        <p:origin x="-126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jpg"/><Relationship Id="rId4" Type="http://schemas.openxmlformats.org/officeDocument/2006/relationships/image" Target="../media/image5.gif"/></Relationships>
</file>

<file path=ppt/diagrams/_rels/drawing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image" Target="../media/image2.jpg"/><Relationship Id="rId4" Type="http://schemas.openxmlformats.org/officeDocument/2006/relationships/image" Target="../media/image5.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525522-1FEF-4C85-A265-FBCDF13FE4F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37653B9-18B0-4545-BE75-435DC9A534E7}">
      <dgm:prSet phldrT="[Text]"/>
      <dgm:spPr/>
      <dgm:t>
        <a:bodyPr/>
        <a:lstStyle/>
        <a:p>
          <a:r>
            <a:rPr lang="en-US" dirty="0"/>
            <a:t>Student</a:t>
          </a:r>
        </a:p>
      </dgm:t>
    </dgm:pt>
    <dgm:pt modelId="{C3B05432-EE86-4217-8E15-07AE1C31FBC3}" type="parTrans" cxnId="{B0479721-CC8F-4523-8580-E5B8D5182D14}">
      <dgm:prSet/>
      <dgm:spPr/>
      <dgm:t>
        <a:bodyPr/>
        <a:lstStyle/>
        <a:p>
          <a:endParaRPr lang="en-US"/>
        </a:p>
      </dgm:t>
    </dgm:pt>
    <dgm:pt modelId="{0534E49F-6380-4C4A-8C56-A2CC7265012E}" type="sibTrans" cxnId="{B0479721-CC8F-4523-8580-E5B8D5182D1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t>
        <a:bodyPr/>
        <a:lstStyle/>
        <a:p>
          <a:endParaRPr lang="en-US"/>
        </a:p>
      </dgm:t>
    </dgm:pt>
    <dgm:pt modelId="{77B965DD-169B-484D-80F2-CDCEFB5A6829}">
      <dgm:prSet phldrT="[Text]"/>
      <dgm:spPr/>
      <dgm:t>
        <a:bodyPr/>
        <a:lstStyle/>
        <a:p>
          <a:r>
            <a:rPr lang="en-US" dirty="0"/>
            <a:t>School</a:t>
          </a:r>
        </a:p>
      </dgm:t>
    </dgm:pt>
    <dgm:pt modelId="{503C981F-38B9-4C8F-B028-6A90C963394D}" type="parTrans" cxnId="{C98BB658-5AD3-4D7A-9560-6DB5DC4EECDD}">
      <dgm:prSet/>
      <dgm:spPr/>
      <dgm:t>
        <a:bodyPr/>
        <a:lstStyle/>
        <a:p>
          <a:endParaRPr lang="en-US"/>
        </a:p>
      </dgm:t>
    </dgm:pt>
    <dgm:pt modelId="{7E45304F-D5DD-4437-8F88-B304588E5F1A}" type="sibTrans" cxnId="{C98BB658-5AD3-4D7A-9560-6DB5DC4EECD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19AEFDC8-8142-4F0E-8246-5E3D22D088D2}">
      <dgm:prSet phldrT="[Text]"/>
      <dgm:spPr/>
      <dgm:t>
        <a:bodyPr/>
        <a:lstStyle/>
        <a:p>
          <a:r>
            <a:rPr lang="en-US" dirty="0"/>
            <a:t>Teacher</a:t>
          </a:r>
        </a:p>
      </dgm:t>
    </dgm:pt>
    <dgm:pt modelId="{EA3866D3-22A6-486E-8BCE-E6FD68B0DF7F}" type="parTrans" cxnId="{5EFD7738-5307-4D09-91B1-C5F17AF1B369}">
      <dgm:prSet/>
      <dgm:spPr/>
      <dgm:t>
        <a:bodyPr/>
        <a:lstStyle/>
        <a:p>
          <a:endParaRPr lang="en-US"/>
        </a:p>
      </dgm:t>
    </dgm:pt>
    <dgm:pt modelId="{E38A3A0E-B1A0-4909-B14D-AD6EAA663173}" type="sibTrans" cxnId="{5EFD7738-5307-4D09-91B1-C5F17AF1B36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978EEC17-1690-4DFD-9905-B5E7CE8A9D4D}">
      <dgm:prSet phldrT="[Text]"/>
      <dgm:spPr/>
      <dgm:t>
        <a:bodyPr/>
        <a:lstStyle/>
        <a:p>
          <a:r>
            <a:rPr lang="en-US" dirty="0"/>
            <a:t>District</a:t>
          </a:r>
        </a:p>
      </dgm:t>
    </dgm:pt>
    <dgm:pt modelId="{E2A99654-0805-4123-818C-1DB85D798931}" type="parTrans" cxnId="{DF11FC93-D025-4ED5-98CA-72F254757112}">
      <dgm:prSet/>
      <dgm:spPr/>
      <dgm:t>
        <a:bodyPr/>
        <a:lstStyle/>
        <a:p>
          <a:endParaRPr lang="en-US"/>
        </a:p>
      </dgm:t>
    </dgm:pt>
    <dgm:pt modelId="{6E052D50-EBC7-480E-93E0-8B99CBDAA8F8}" type="sibTrans" cxnId="{DF11FC93-D025-4ED5-98CA-72F254757112}">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49CFE045-98FF-4E62-A1B7-A302E7EDD08F}" type="pres">
      <dgm:prSet presAssocID="{97525522-1FEF-4C85-A265-FBCDF13FE4F5}" presName="Name0" presStyleCnt="0">
        <dgm:presLayoutVars>
          <dgm:chMax val="21"/>
          <dgm:chPref val="21"/>
        </dgm:presLayoutVars>
      </dgm:prSet>
      <dgm:spPr/>
    </dgm:pt>
    <dgm:pt modelId="{12EF7FD6-A1AA-4C83-9954-CB04F2AF90A7}" type="pres">
      <dgm:prSet presAssocID="{837653B9-18B0-4545-BE75-435DC9A534E7}" presName="text1" presStyleCnt="0"/>
      <dgm:spPr/>
    </dgm:pt>
    <dgm:pt modelId="{E6009AAE-89DB-4EDA-BE69-5C364566DCC9}" type="pres">
      <dgm:prSet presAssocID="{837653B9-18B0-4545-BE75-435DC9A534E7}" presName="textRepeatNode" presStyleLbl="alignNode1" presStyleIdx="0" presStyleCnt="4">
        <dgm:presLayoutVars>
          <dgm:chMax val="0"/>
          <dgm:chPref val="0"/>
          <dgm:bulletEnabled val="1"/>
        </dgm:presLayoutVars>
      </dgm:prSet>
      <dgm:spPr/>
    </dgm:pt>
    <dgm:pt modelId="{DFA68361-930F-4B54-A072-0DF208C1A5C1}" type="pres">
      <dgm:prSet presAssocID="{837653B9-18B0-4545-BE75-435DC9A534E7}" presName="textaccent1" presStyleCnt="0"/>
      <dgm:spPr/>
    </dgm:pt>
    <dgm:pt modelId="{5D64905D-FE05-4CEF-90CC-88DB7992B14A}" type="pres">
      <dgm:prSet presAssocID="{837653B9-18B0-4545-BE75-435DC9A534E7}" presName="accentRepeatNode" presStyleLbl="solidAlignAcc1" presStyleIdx="0" presStyleCnt="8"/>
      <dgm:spPr/>
    </dgm:pt>
    <dgm:pt modelId="{C6BBF2B1-815B-47EB-93DF-FDB997FFCEFD}" type="pres">
      <dgm:prSet presAssocID="{0534E49F-6380-4C4A-8C56-A2CC7265012E}" presName="image1" presStyleCnt="0"/>
      <dgm:spPr/>
    </dgm:pt>
    <dgm:pt modelId="{4463E184-8B23-402C-AE6F-C1F9E337C674}" type="pres">
      <dgm:prSet presAssocID="{0534E49F-6380-4C4A-8C56-A2CC7265012E}" presName="imageRepeatNode" presStyleLbl="alignAcc1" presStyleIdx="0" presStyleCnt="4"/>
      <dgm:spPr/>
    </dgm:pt>
    <dgm:pt modelId="{FE272F75-EB08-4B0B-A9A4-B30838EDC655}" type="pres">
      <dgm:prSet presAssocID="{0534E49F-6380-4C4A-8C56-A2CC7265012E}" presName="imageaccent1" presStyleCnt="0"/>
      <dgm:spPr/>
    </dgm:pt>
    <dgm:pt modelId="{842A41EB-8446-4F2B-B314-1DFD3133C7E9}" type="pres">
      <dgm:prSet presAssocID="{0534E49F-6380-4C4A-8C56-A2CC7265012E}" presName="accentRepeatNode" presStyleLbl="solidAlignAcc1" presStyleIdx="1" presStyleCnt="8"/>
      <dgm:spPr/>
    </dgm:pt>
    <dgm:pt modelId="{C4E49B27-44EE-42EE-B6DF-E8A50B788190}" type="pres">
      <dgm:prSet presAssocID="{77B965DD-169B-484D-80F2-CDCEFB5A6829}" presName="text2" presStyleCnt="0"/>
      <dgm:spPr/>
    </dgm:pt>
    <dgm:pt modelId="{7B6B85A6-B32A-4EA0-96BA-4E0DA6242499}" type="pres">
      <dgm:prSet presAssocID="{77B965DD-169B-484D-80F2-CDCEFB5A6829}" presName="textRepeatNode" presStyleLbl="alignNode1" presStyleIdx="1" presStyleCnt="4">
        <dgm:presLayoutVars>
          <dgm:chMax val="0"/>
          <dgm:chPref val="0"/>
          <dgm:bulletEnabled val="1"/>
        </dgm:presLayoutVars>
      </dgm:prSet>
      <dgm:spPr/>
    </dgm:pt>
    <dgm:pt modelId="{1D09A761-7BDA-4D16-8323-98D23640B81F}" type="pres">
      <dgm:prSet presAssocID="{77B965DD-169B-484D-80F2-CDCEFB5A6829}" presName="textaccent2" presStyleCnt="0"/>
      <dgm:spPr/>
    </dgm:pt>
    <dgm:pt modelId="{D5417CD6-1815-457A-BE18-4EE24D87A82A}" type="pres">
      <dgm:prSet presAssocID="{77B965DD-169B-484D-80F2-CDCEFB5A6829}" presName="accentRepeatNode" presStyleLbl="solidAlignAcc1" presStyleIdx="2" presStyleCnt="8"/>
      <dgm:spPr/>
    </dgm:pt>
    <dgm:pt modelId="{7AA6305D-7194-4402-ACFE-2502ED536462}" type="pres">
      <dgm:prSet presAssocID="{7E45304F-D5DD-4437-8F88-B304588E5F1A}" presName="image2" presStyleCnt="0"/>
      <dgm:spPr/>
    </dgm:pt>
    <dgm:pt modelId="{121D7EC6-1935-4234-B8E7-44B52441872B}" type="pres">
      <dgm:prSet presAssocID="{7E45304F-D5DD-4437-8F88-B304588E5F1A}" presName="imageRepeatNode" presStyleLbl="alignAcc1" presStyleIdx="1" presStyleCnt="4"/>
      <dgm:spPr/>
    </dgm:pt>
    <dgm:pt modelId="{CC66CF86-8BDD-40FB-95C3-77D2041F5C2B}" type="pres">
      <dgm:prSet presAssocID="{7E45304F-D5DD-4437-8F88-B304588E5F1A}" presName="imageaccent2" presStyleCnt="0"/>
      <dgm:spPr/>
    </dgm:pt>
    <dgm:pt modelId="{B1CD8DA1-87ED-42C3-93B7-88D04D18CC0B}" type="pres">
      <dgm:prSet presAssocID="{7E45304F-D5DD-4437-8F88-B304588E5F1A}" presName="accentRepeatNode" presStyleLbl="solidAlignAcc1" presStyleIdx="3" presStyleCnt="8"/>
      <dgm:spPr/>
    </dgm:pt>
    <dgm:pt modelId="{3CD8E30C-C698-433C-ADEC-14AFE956731D}" type="pres">
      <dgm:prSet presAssocID="{19AEFDC8-8142-4F0E-8246-5E3D22D088D2}" presName="text3" presStyleCnt="0"/>
      <dgm:spPr/>
    </dgm:pt>
    <dgm:pt modelId="{89BC1531-F427-4F9D-A2BE-D69A9D77E226}" type="pres">
      <dgm:prSet presAssocID="{19AEFDC8-8142-4F0E-8246-5E3D22D088D2}" presName="textRepeatNode" presStyleLbl="alignNode1" presStyleIdx="2" presStyleCnt="4">
        <dgm:presLayoutVars>
          <dgm:chMax val="0"/>
          <dgm:chPref val="0"/>
          <dgm:bulletEnabled val="1"/>
        </dgm:presLayoutVars>
      </dgm:prSet>
      <dgm:spPr/>
    </dgm:pt>
    <dgm:pt modelId="{C96593E5-4CBF-4C72-AACA-A5300BF00BAD}" type="pres">
      <dgm:prSet presAssocID="{19AEFDC8-8142-4F0E-8246-5E3D22D088D2}" presName="textaccent3" presStyleCnt="0"/>
      <dgm:spPr/>
    </dgm:pt>
    <dgm:pt modelId="{866FBFBC-446D-4278-8064-BFFCB46172F3}" type="pres">
      <dgm:prSet presAssocID="{19AEFDC8-8142-4F0E-8246-5E3D22D088D2}" presName="accentRepeatNode" presStyleLbl="solidAlignAcc1" presStyleIdx="4" presStyleCnt="8"/>
      <dgm:spPr/>
    </dgm:pt>
    <dgm:pt modelId="{D113247D-8607-46C8-8B5F-F918F1E07D36}" type="pres">
      <dgm:prSet presAssocID="{E38A3A0E-B1A0-4909-B14D-AD6EAA663173}" presName="image3" presStyleCnt="0"/>
      <dgm:spPr/>
    </dgm:pt>
    <dgm:pt modelId="{432C7573-B068-45BB-B11F-78A1589CC017}" type="pres">
      <dgm:prSet presAssocID="{E38A3A0E-B1A0-4909-B14D-AD6EAA663173}" presName="imageRepeatNode" presStyleLbl="alignAcc1" presStyleIdx="2" presStyleCnt="4"/>
      <dgm:spPr/>
    </dgm:pt>
    <dgm:pt modelId="{AF502CC9-18BD-4325-846F-7F4AAF69F608}" type="pres">
      <dgm:prSet presAssocID="{E38A3A0E-B1A0-4909-B14D-AD6EAA663173}" presName="imageaccent3" presStyleCnt="0"/>
      <dgm:spPr/>
    </dgm:pt>
    <dgm:pt modelId="{7BA02303-9E1B-45C0-A45B-4D8E59ED47C4}" type="pres">
      <dgm:prSet presAssocID="{E38A3A0E-B1A0-4909-B14D-AD6EAA663173}" presName="accentRepeatNode" presStyleLbl="solidAlignAcc1" presStyleIdx="5" presStyleCnt="8"/>
      <dgm:spPr/>
    </dgm:pt>
    <dgm:pt modelId="{010C0334-9004-4288-895B-17FB6281F7AC}" type="pres">
      <dgm:prSet presAssocID="{978EEC17-1690-4DFD-9905-B5E7CE8A9D4D}" presName="text4" presStyleCnt="0"/>
      <dgm:spPr/>
    </dgm:pt>
    <dgm:pt modelId="{3B77FA78-0191-4251-8355-A274F92D1DDA}" type="pres">
      <dgm:prSet presAssocID="{978EEC17-1690-4DFD-9905-B5E7CE8A9D4D}" presName="textRepeatNode" presStyleLbl="alignNode1" presStyleIdx="3" presStyleCnt="4">
        <dgm:presLayoutVars>
          <dgm:chMax val="0"/>
          <dgm:chPref val="0"/>
          <dgm:bulletEnabled val="1"/>
        </dgm:presLayoutVars>
      </dgm:prSet>
      <dgm:spPr/>
    </dgm:pt>
    <dgm:pt modelId="{4CC005DF-6460-4B48-9CCB-8D735745ED00}" type="pres">
      <dgm:prSet presAssocID="{978EEC17-1690-4DFD-9905-B5E7CE8A9D4D}" presName="textaccent4" presStyleCnt="0"/>
      <dgm:spPr/>
    </dgm:pt>
    <dgm:pt modelId="{BD12CF6E-8D15-42CC-B177-10FE8C9C0B32}" type="pres">
      <dgm:prSet presAssocID="{978EEC17-1690-4DFD-9905-B5E7CE8A9D4D}" presName="accentRepeatNode" presStyleLbl="solidAlignAcc1" presStyleIdx="6" presStyleCnt="8"/>
      <dgm:spPr/>
    </dgm:pt>
    <dgm:pt modelId="{06DE9B24-3749-4165-B6ED-2F40164E487F}" type="pres">
      <dgm:prSet presAssocID="{6E052D50-EBC7-480E-93E0-8B99CBDAA8F8}" presName="image4" presStyleCnt="0"/>
      <dgm:spPr/>
    </dgm:pt>
    <dgm:pt modelId="{44D4FDD6-2355-4CAE-80B7-00C2E7E212B6}" type="pres">
      <dgm:prSet presAssocID="{6E052D50-EBC7-480E-93E0-8B99CBDAA8F8}" presName="imageRepeatNode" presStyleLbl="alignAcc1" presStyleIdx="3" presStyleCnt="4"/>
      <dgm:spPr/>
    </dgm:pt>
    <dgm:pt modelId="{2059E732-6867-4855-A2A1-A3AB80275955}" type="pres">
      <dgm:prSet presAssocID="{6E052D50-EBC7-480E-93E0-8B99CBDAA8F8}" presName="imageaccent4" presStyleCnt="0"/>
      <dgm:spPr/>
    </dgm:pt>
    <dgm:pt modelId="{006B2479-EF61-46A6-B0A9-E67C4CD3F37D}" type="pres">
      <dgm:prSet presAssocID="{6E052D50-EBC7-480E-93E0-8B99CBDAA8F8}" presName="accentRepeatNode" presStyleLbl="solidAlignAcc1" presStyleIdx="7" presStyleCnt="8"/>
      <dgm:spPr/>
    </dgm:pt>
  </dgm:ptLst>
  <dgm:cxnLst>
    <dgm:cxn modelId="{C98BB658-5AD3-4D7A-9560-6DB5DC4EECDD}" srcId="{97525522-1FEF-4C85-A265-FBCDF13FE4F5}" destId="{77B965DD-169B-484D-80F2-CDCEFB5A6829}" srcOrd="1" destOrd="0" parTransId="{503C981F-38B9-4C8F-B028-6A90C963394D}" sibTransId="{7E45304F-D5DD-4437-8F88-B304588E5F1A}"/>
    <dgm:cxn modelId="{10480BAC-E10B-4839-8619-A5F4CD81F8F6}" type="presOf" srcId="{978EEC17-1690-4DFD-9905-B5E7CE8A9D4D}" destId="{3B77FA78-0191-4251-8355-A274F92D1DDA}" srcOrd="0" destOrd="0" presId="urn:microsoft.com/office/officeart/2008/layout/HexagonCluster"/>
    <dgm:cxn modelId="{B3780AD1-A8FC-4F6B-AD03-2A399B08DC28}" type="presOf" srcId="{0534E49F-6380-4C4A-8C56-A2CC7265012E}" destId="{4463E184-8B23-402C-AE6F-C1F9E337C674}" srcOrd="0" destOrd="0" presId="urn:microsoft.com/office/officeart/2008/layout/HexagonCluster"/>
    <dgm:cxn modelId="{74AAB8C5-1DE5-4DA0-B559-2D18CF13890C}" type="presOf" srcId="{7E45304F-D5DD-4437-8F88-B304588E5F1A}" destId="{121D7EC6-1935-4234-B8E7-44B52441872B}" srcOrd="0" destOrd="0" presId="urn:microsoft.com/office/officeart/2008/layout/HexagonCluster"/>
    <dgm:cxn modelId="{6DD5AC50-F42F-49B8-81F5-61849CF7D238}" type="presOf" srcId="{E38A3A0E-B1A0-4909-B14D-AD6EAA663173}" destId="{432C7573-B068-45BB-B11F-78A1589CC017}" srcOrd="0" destOrd="0" presId="urn:microsoft.com/office/officeart/2008/layout/HexagonCluster"/>
    <dgm:cxn modelId="{09690E86-6089-4A36-9F45-178D0863BE1A}" type="presOf" srcId="{77B965DD-169B-484D-80F2-CDCEFB5A6829}" destId="{7B6B85A6-B32A-4EA0-96BA-4E0DA6242499}" srcOrd="0" destOrd="0" presId="urn:microsoft.com/office/officeart/2008/layout/HexagonCluster"/>
    <dgm:cxn modelId="{B0479721-CC8F-4523-8580-E5B8D5182D14}" srcId="{97525522-1FEF-4C85-A265-FBCDF13FE4F5}" destId="{837653B9-18B0-4545-BE75-435DC9A534E7}" srcOrd="0" destOrd="0" parTransId="{C3B05432-EE86-4217-8E15-07AE1C31FBC3}" sibTransId="{0534E49F-6380-4C4A-8C56-A2CC7265012E}"/>
    <dgm:cxn modelId="{BC600B0A-A9EF-4846-A14B-10FA209E85B1}" type="presOf" srcId="{19AEFDC8-8142-4F0E-8246-5E3D22D088D2}" destId="{89BC1531-F427-4F9D-A2BE-D69A9D77E226}" srcOrd="0" destOrd="0" presId="urn:microsoft.com/office/officeart/2008/layout/HexagonCluster"/>
    <dgm:cxn modelId="{DF11FC93-D025-4ED5-98CA-72F254757112}" srcId="{97525522-1FEF-4C85-A265-FBCDF13FE4F5}" destId="{978EEC17-1690-4DFD-9905-B5E7CE8A9D4D}" srcOrd="3" destOrd="0" parTransId="{E2A99654-0805-4123-818C-1DB85D798931}" sibTransId="{6E052D50-EBC7-480E-93E0-8B99CBDAA8F8}"/>
    <dgm:cxn modelId="{102B2291-D838-42F3-9D49-C440F7558DF6}" type="presOf" srcId="{6E052D50-EBC7-480E-93E0-8B99CBDAA8F8}" destId="{44D4FDD6-2355-4CAE-80B7-00C2E7E212B6}" srcOrd="0" destOrd="0" presId="urn:microsoft.com/office/officeart/2008/layout/HexagonCluster"/>
    <dgm:cxn modelId="{5EFD7738-5307-4D09-91B1-C5F17AF1B369}" srcId="{97525522-1FEF-4C85-A265-FBCDF13FE4F5}" destId="{19AEFDC8-8142-4F0E-8246-5E3D22D088D2}" srcOrd="2" destOrd="0" parTransId="{EA3866D3-22A6-486E-8BCE-E6FD68B0DF7F}" sibTransId="{E38A3A0E-B1A0-4909-B14D-AD6EAA663173}"/>
    <dgm:cxn modelId="{065DA9B6-A77F-4E9D-9BA4-912F60E76F93}" type="presOf" srcId="{97525522-1FEF-4C85-A265-FBCDF13FE4F5}" destId="{49CFE045-98FF-4E62-A1B7-A302E7EDD08F}" srcOrd="0" destOrd="0" presId="urn:microsoft.com/office/officeart/2008/layout/HexagonCluster"/>
    <dgm:cxn modelId="{03DB6273-9033-4B80-86DC-295BAC74A759}" type="presOf" srcId="{837653B9-18B0-4545-BE75-435DC9A534E7}" destId="{E6009AAE-89DB-4EDA-BE69-5C364566DCC9}" srcOrd="0" destOrd="0" presId="urn:microsoft.com/office/officeart/2008/layout/HexagonCluster"/>
    <dgm:cxn modelId="{EB629B52-A0CE-4078-A3A4-1B3CD2CADA1C}" type="presParOf" srcId="{49CFE045-98FF-4E62-A1B7-A302E7EDD08F}" destId="{12EF7FD6-A1AA-4C83-9954-CB04F2AF90A7}" srcOrd="0" destOrd="0" presId="urn:microsoft.com/office/officeart/2008/layout/HexagonCluster"/>
    <dgm:cxn modelId="{603F23D5-2619-4162-98DF-A7F0CE6C1FA4}" type="presParOf" srcId="{12EF7FD6-A1AA-4C83-9954-CB04F2AF90A7}" destId="{E6009AAE-89DB-4EDA-BE69-5C364566DCC9}" srcOrd="0" destOrd="0" presId="urn:microsoft.com/office/officeart/2008/layout/HexagonCluster"/>
    <dgm:cxn modelId="{132541CF-AFFB-4CF6-9A86-1B09D72BEB7D}" type="presParOf" srcId="{49CFE045-98FF-4E62-A1B7-A302E7EDD08F}" destId="{DFA68361-930F-4B54-A072-0DF208C1A5C1}" srcOrd="1" destOrd="0" presId="urn:microsoft.com/office/officeart/2008/layout/HexagonCluster"/>
    <dgm:cxn modelId="{94D55878-FFF8-4001-AC8A-0E4F4EEEC530}" type="presParOf" srcId="{DFA68361-930F-4B54-A072-0DF208C1A5C1}" destId="{5D64905D-FE05-4CEF-90CC-88DB7992B14A}" srcOrd="0" destOrd="0" presId="urn:microsoft.com/office/officeart/2008/layout/HexagonCluster"/>
    <dgm:cxn modelId="{8EDAB7D2-72DF-4F5D-8F22-306DEEC36445}" type="presParOf" srcId="{49CFE045-98FF-4E62-A1B7-A302E7EDD08F}" destId="{C6BBF2B1-815B-47EB-93DF-FDB997FFCEFD}" srcOrd="2" destOrd="0" presId="urn:microsoft.com/office/officeart/2008/layout/HexagonCluster"/>
    <dgm:cxn modelId="{8306158F-AC5C-4837-953C-DAAC2F2B2AD5}" type="presParOf" srcId="{C6BBF2B1-815B-47EB-93DF-FDB997FFCEFD}" destId="{4463E184-8B23-402C-AE6F-C1F9E337C674}" srcOrd="0" destOrd="0" presId="urn:microsoft.com/office/officeart/2008/layout/HexagonCluster"/>
    <dgm:cxn modelId="{2FDE6CCC-6998-48A3-A4BD-2CDE1A42E19C}" type="presParOf" srcId="{49CFE045-98FF-4E62-A1B7-A302E7EDD08F}" destId="{FE272F75-EB08-4B0B-A9A4-B30838EDC655}" srcOrd="3" destOrd="0" presId="urn:microsoft.com/office/officeart/2008/layout/HexagonCluster"/>
    <dgm:cxn modelId="{5388EACA-2059-4086-803B-123BDB389D57}" type="presParOf" srcId="{FE272F75-EB08-4B0B-A9A4-B30838EDC655}" destId="{842A41EB-8446-4F2B-B314-1DFD3133C7E9}" srcOrd="0" destOrd="0" presId="urn:microsoft.com/office/officeart/2008/layout/HexagonCluster"/>
    <dgm:cxn modelId="{E4A891A3-9290-4618-A92A-D1872C5E2471}" type="presParOf" srcId="{49CFE045-98FF-4E62-A1B7-A302E7EDD08F}" destId="{C4E49B27-44EE-42EE-B6DF-E8A50B788190}" srcOrd="4" destOrd="0" presId="urn:microsoft.com/office/officeart/2008/layout/HexagonCluster"/>
    <dgm:cxn modelId="{4AD493C7-27EC-493A-B737-376291C3A9F0}" type="presParOf" srcId="{C4E49B27-44EE-42EE-B6DF-E8A50B788190}" destId="{7B6B85A6-B32A-4EA0-96BA-4E0DA6242499}" srcOrd="0" destOrd="0" presId="urn:microsoft.com/office/officeart/2008/layout/HexagonCluster"/>
    <dgm:cxn modelId="{8D729F34-DF03-45C7-A0BF-0D3CC6C31A2A}" type="presParOf" srcId="{49CFE045-98FF-4E62-A1B7-A302E7EDD08F}" destId="{1D09A761-7BDA-4D16-8323-98D23640B81F}" srcOrd="5" destOrd="0" presId="urn:microsoft.com/office/officeart/2008/layout/HexagonCluster"/>
    <dgm:cxn modelId="{3B3684C2-8D90-4C82-8379-27B53CFCE20C}" type="presParOf" srcId="{1D09A761-7BDA-4D16-8323-98D23640B81F}" destId="{D5417CD6-1815-457A-BE18-4EE24D87A82A}" srcOrd="0" destOrd="0" presId="urn:microsoft.com/office/officeart/2008/layout/HexagonCluster"/>
    <dgm:cxn modelId="{DF497389-FD2C-4326-B2A8-5B0FBFD1C82B}" type="presParOf" srcId="{49CFE045-98FF-4E62-A1B7-A302E7EDD08F}" destId="{7AA6305D-7194-4402-ACFE-2502ED536462}" srcOrd="6" destOrd="0" presId="urn:microsoft.com/office/officeart/2008/layout/HexagonCluster"/>
    <dgm:cxn modelId="{4FE3A3DD-CA32-490E-B415-9CFEFF8677F7}" type="presParOf" srcId="{7AA6305D-7194-4402-ACFE-2502ED536462}" destId="{121D7EC6-1935-4234-B8E7-44B52441872B}" srcOrd="0" destOrd="0" presId="urn:microsoft.com/office/officeart/2008/layout/HexagonCluster"/>
    <dgm:cxn modelId="{459DE1B2-B5FA-4E91-AB2E-3E5BED02C848}" type="presParOf" srcId="{49CFE045-98FF-4E62-A1B7-A302E7EDD08F}" destId="{CC66CF86-8BDD-40FB-95C3-77D2041F5C2B}" srcOrd="7" destOrd="0" presId="urn:microsoft.com/office/officeart/2008/layout/HexagonCluster"/>
    <dgm:cxn modelId="{31A7FFC0-343A-4004-90E8-AD9EA18CAF23}" type="presParOf" srcId="{CC66CF86-8BDD-40FB-95C3-77D2041F5C2B}" destId="{B1CD8DA1-87ED-42C3-93B7-88D04D18CC0B}" srcOrd="0" destOrd="0" presId="urn:microsoft.com/office/officeart/2008/layout/HexagonCluster"/>
    <dgm:cxn modelId="{EC067E3D-A61C-490D-A3F7-70CE9877357E}" type="presParOf" srcId="{49CFE045-98FF-4E62-A1B7-A302E7EDD08F}" destId="{3CD8E30C-C698-433C-ADEC-14AFE956731D}" srcOrd="8" destOrd="0" presId="urn:microsoft.com/office/officeart/2008/layout/HexagonCluster"/>
    <dgm:cxn modelId="{237B3833-EBB6-4F68-95FB-6A3EDE1274E6}" type="presParOf" srcId="{3CD8E30C-C698-433C-ADEC-14AFE956731D}" destId="{89BC1531-F427-4F9D-A2BE-D69A9D77E226}" srcOrd="0" destOrd="0" presId="urn:microsoft.com/office/officeart/2008/layout/HexagonCluster"/>
    <dgm:cxn modelId="{E1D96D0C-36DC-452E-89A3-253665E8F0F5}" type="presParOf" srcId="{49CFE045-98FF-4E62-A1B7-A302E7EDD08F}" destId="{C96593E5-4CBF-4C72-AACA-A5300BF00BAD}" srcOrd="9" destOrd="0" presId="urn:microsoft.com/office/officeart/2008/layout/HexagonCluster"/>
    <dgm:cxn modelId="{4564853B-0E11-401A-BA85-511A627534C0}" type="presParOf" srcId="{C96593E5-4CBF-4C72-AACA-A5300BF00BAD}" destId="{866FBFBC-446D-4278-8064-BFFCB46172F3}" srcOrd="0" destOrd="0" presId="urn:microsoft.com/office/officeart/2008/layout/HexagonCluster"/>
    <dgm:cxn modelId="{232284C8-8B6B-4368-AB74-604D50696E9F}" type="presParOf" srcId="{49CFE045-98FF-4E62-A1B7-A302E7EDD08F}" destId="{D113247D-8607-46C8-8B5F-F918F1E07D36}" srcOrd="10" destOrd="0" presId="urn:microsoft.com/office/officeart/2008/layout/HexagonCluster"/>
    <dgm:cxn modelId="{7E2979BB-A454-4BD8-B85A-7EFF19661FAD}" type="presParOf" srcId="{D113247D-8607-46C8-8B5F-F918F1E07D36}" destId="{432C7573-B068-45BB-B11F-78A1589CC017}" srcOrd="0" destOrd="0" presId="urn:microsoft.com/office/officeart/2008/layout/HexagonCluster"/>
    <dgm:cxn modelId="{9D7D7556-887A-4033-82F9-AD3FE731B277}" type="presParOf" srcId="{49CFE045-98FF-4E62-A1B7-A302E7EDD08F}" destId="{AF502CC9-18BD-4325-846F-7F4AAF69F608}" srcOrd="11" destOrd="0" presId="urn:microsoft.com/office/officeart/2008/layout/HexagonCluster"/>
    <dgm:cxn modelId="{242BF155-FBAB-49EB-B709-D13879A246AF}" type="presParOf" srcId="{AF502CC9-18BD-4325-846F-7F4AAF69F608}" destId="{7BA02303-9E1B-45C0-A45B-4D8E59ED47C4}" srcOrd="0" destOrd="0" presId="urn:microsoft.com/office/officeart/2008/layout/HexagonCluster"/>
    <dgm:cxn modelId="{DA0E7CDC-A490-489A-B66B-F299A40886A7}" type="presParOf" srcId="{49CFE045-98FF-4E62-A1B7-A302E7EDD08F}" destId="{010C0334-9004-4288-895B-17FB6281F7AC}" srcOrd="12" destOrd="0" presId="urn:microsoft.com/office/officeart/2008/layout/HexagonCluster"/>
    <dgm:cxn modelId="{2B5949D4-248A-41A8-9D59-E85F1E98168E}" type="presParOf" srcId="{010C0334-9004-4288-895B-17FB6281F7AC}" destId="{3B77FA78-0191-4251-8355-A274F92D1DDA}" srcOrd="0" destOrd="0" presId="urn:microsoft.com/office/officeart/2008/layout/HexagonCluster"/>
    <dgm:cxn modelId="{EF024FFC-2563-42FB-A88D-DC0FFD47DBD0}" type="presParOf" srcId="{49CFE045-98FF-4E62-A1B7-A302E7EDD08F}" destId="{4CC005DF-6460-4B48-9CCB-8D735745ED00}" srcOrd="13" destOrd="0" presId="urn:microsoft.com/office/officeart/2008/layout/HexagonCluster"/>
    <dgm:cxn modelId="{A6A2FAA3-D88A-43F4-BED4-3E3F5E369BA2}" type="presParOf" srcId="{4CC005DF-6460-4B48-9CCB-8D735745ED00}" destId="{BD12CF6E-8D15-42CC-B177-10FE8C9C0B32}" srcOrd="0" destOrd="0" presId="urn:microsoft.com/office/officeart/2008/layout/HexagonCluster"/>
    <dgm:cxn modelId="{4112AD10-50FA-404F-AAC5-8A13C6DCD03B}" type="presParOf" srcId="{49CFE045-98FF-4E62-A1B7-A302E7EDD08F}" destId="{06DE9B24-3749-4165-B6ED-2F40164E487F}" srcOrd="14" destOrd="0" presId="urn:microsoft.com/office/officeart/2008/layout/HexagonCluster"/>
    <dgm:cxn modelId="{010AF71B-B8B8-4D6B-824C-213535A08FC7}" type="presParOf" srcId="{06DE9B24-3749-4165-B6ED-2F40164E487F}" destId="{44D4FDD6-2355-4CAE-80B7-00C2E7E212B6}" srcOrd="0" destOrd="0" presId="urn:microsoft.com/office/officeart/2008/layout/HexagonCluster"/>
    <dgm:cxn modelId="{92746102-58A7-4C12-B35E-4B8F088A4CD9}" type="presParOf" srcId="{49CFE045-98FF-4E62-A1B7-A302E7EDD08F}" destId="{2059E732-6867-4855-A2A1-A3AB80275955}" srcOrd="15" destOrd="0" presId="urn:microsoft.com/office/officeart/2008/layout/HexagonCluster"/>
    <dgm:cxn modelId="{569C4EF4-A14F-4B01-A27D-19C2CE2420FD}" type="presParOf" srcId="{2059E732-6867-4855-A2A1-A3AB80275955}" destId="{006B2479-EF61-46A6-B0A9-E67C4CD3F37D}"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F7728F-E11E-456B-8E73-99DDCEA35E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CF8759-6AE6-4BD4-90E2-F3A3C2422BF3}">
      <dgm:prSet phldrT="[Text]" custT="1"/>
      <dgm:spPr/>
      <dgm:t>
        <a:bodyPr vert="horz"/>
        <a:lstStyle/>
        <a:p>
          <a:pPr algn="ctr"/>
          <a:r>
            <a:rPr lang="en-US" sz="3600" dirty="0"/>
            <a:t>ACCESS</a:t>
          </a:r>
        </a:p>
      </dgm:t>
    </dgm:pt>
    <dgm:pt modelId="{FD5DD16D-29DB-4676-8832-882FB492C523}" type="parTrans" cxnId="{9E974425-E69D-4F08-AFE3-735E66ADDDB5}">
      <dgm:prSet/>
      <dgm:spPr/>
      <dgm:t>
        <a:bodyPr/>
        <a:lstStyle/>
        <a:p>
          <a:endParaRPr lang="en-US"/>
        </a:p>
      </dgm:t>
    </dgm:pt>
    <dgm:pt modelId="{2AF336AE-569B-47BC-A79D-6EEFE341FCFC}" type="sibTrans" cxnId="{9E974425-E69D-4F08-AFE3-735E66ADDDB5}">
      <dgm:prSet/>
      <dgm:spPr/>
      <dgm:t>
        <a:bodyPr/>
        <a:lstStyle/>
        <a:p>
          <a:endParaRPr lang="en-US"/>
        </a:p>
      </dgm:t>
    </dgm:pt>
    <dgm:pt modelId="{2442020D-9830-4C8A-923B-376FA85DC227}">
      <dgm:prSet custT="1"/>
      <dgm:spPr/>
      <dgm:t>
        <a:bodyPr/>
        <a:lstStyle/>
        <a:p>
          <a:r>
            <a:rPr lang="en-US" sz="3600" dirty="0"/>
            <a:t>EASE</a:t>
          </a:r>
        </a:p>
      </dgm:t>
    </dgm:pt>
    <dgm:pt modelId="{C5672E2C-1F85-46AA-85EA-E0AA92FBF019}" type="parTrans" cxnId="{0747A611-832E-4A2C-9BC7-F6E343D6B213}">
      <dgm:prSet/>
      <dgm:spPr/>
      <dgm:t>
        <a:bodyPr/>
        <a:lstStyle/>
        <a:p>
          <a:endParaRPr lang="en-US"/>
        </a:p>
      </dgm:t>
    </dgm:pt>
    <dgm:pt modelId="{50A4F729-2BA5-4B4E-A001-AA0D2BEED958}" type="sibTrans" cxnId="{0747A611-832E-4A2C-9BC7-F6E343D6B213}">
      <dgm:prSet/>
      <dgm:spPr/>
      <dgm:t>
        <a:bodyPr/>
        <a:lstStyle/>
        <a:p>
          <a:endParaRPr lang="en-US"/>
        </a:p>
      </dgm:t>
    </dgm:pt>
    <dgm:pt modelId="{4047E8D5-4F14-45DE-84D0-D67A5D61EDEE}">
      <dgm:prSet phldrT="[Text]" custT="1"/>
      <dgm:spPr/>
      <dgm:t>
        <a:bodyPr/>
        <a:lstStyle/>
        <a:p>
          <a:r>
            <a:rPr lang="en-US" sz="1800" dirty="0">
              <a:latin typeface="Arial" panose="020B0604020202020204" pitchFamily="34" charset="0"/>
              <a:cs typeface="Arial" panose="020B0604020202020204" pitchFamily="34" charset="0"/>
            </a:rPr>
            <a:t>The Ed-Fi Dashboards provide access to historical, timely, and predictive information on Shelby County's students</a:t>
          </a:r>
        </a:p>
      </dgm:t>
    </dgm:pt>
    <dgm:pt modelId="{EFF2529F-C2F2-41A0-93FA-BEF0C73FE77F}" type="sibTrans" cxnId="{D4109084-E5DC-4CBE-B886-B6547957B5DD}">
      <dgm:prSet/>
      <dgm:spPr/>
      <dgm:t>
        <a:bodyPr/>
        <a:lstStyle/>
        <a:p>
          <a:endParaRPr lang="en-US"/>
        </a:p>
      </dgm:t>
    </dgm:pt>
    <dgm:pt modelId="{A5150F61-5741-4BF1-8C3A-4E7C8913D7D0}" type="parTrans" cxnId="{D4109084-E5DC-4CBE-B886-B6547957B5DD}">
      <dgm:prSet/>
      <dgm:spPr/>
      <dgm:t>
        <a:bodyPr/>
        <a:lstStyle/>
        <a:p>
          <a:endParaRPr lang="en-US"/>
        </a:p>
      </dgm:t>
    </dgm:pt>
    <dgm:pt modelId="{BF390B09-88E9-4AF4-89E5-7B194175464D}">
      <dgm:prSet custT="1"/>
      <dgm:spPr/>
      <dgm:t>
        <a:bodyPr/>
        <a:lstStyle/>
        <a:p>
          <a:r>
            <a:rPr lang="en-US" sz="1800" dirty="0">
              <a:latin typeface="Arial" panose="020B0604020202020204" pitchFamily="34" charset="0"/>
              <a:cs typeface="Arial" panose="020B0604020202020204" pitchFamily="34" charset="0"/>
            </a:rPr>
            <a:t>The Dashboards that are easy to view and navigate</a:t>
          </a:r>
        </a:p>
      </dgm:t>
    </dgm:pt>
    <dgm:pt modelId="{138F2150-BC00-4630-A5DD-7DABFE5B0FCF}" type="parTrans" cxnId="{38D11380-F3A8-4F3D-9C98-E992A681DA40}">
      <dgm:prSet/>
      <dgm:spPr/>
      <dgm:t>
        <a:bodyPr/>
        <a:lstStyle/>
        <a:p>
          <a:endParaRPr lang="en-US"/>
        </a:p>
      </dgm:t>
    </dgm:pt>
    <dgm:pt modelId="{9B4BF0B9-3D62-484B-80C8-D281C866CDFD}" type="sibTrans" cxnId="{38D11380-F3A8-4F3D-9C98-E992A681DA40}">
      <dgm:prSet/>
      <dgm:spPr/>
      <dgm:t>
        <a:bodyPr/>
        <a:lstStyle/>
        <a:p>
          <a:endParaRPr lang="en-US"/>
        </a:p>
      </dgm:t>
    </dgm:pt>
    <dgm:pt modelId="{188FE659-DEFD-4BCA-B89D-690DE1597C6C}">
      <dgm:prSet custT="1"/>
      <dgm:spPr/>
      <dgm:t>
        <a:bodyPr/>
        <a:lstStyle/>
        <a:p>
          <a:r>
            <a:rPr lang="en-US" sz="3600" dirty="0"/>
            <a:t>LINKS</a:t>
          </a:r>
        </a:p>
      </dgm:t>
    </dgm:pt>
    <dgm:pt modelId="{9EF89577-3E14-4C38-934E-446E1F5E7583}" type="parTrans" cxnId="{1193FC79-BD68-420A-B191-FC7D4972130C}">
      <dgm:prSet/>
      <dgm:spPr/>
      <dgm:t>
        <a:bodyPr/>
        <a:lstStyle/>
        <a:p>
          <a:endParaRPr lang="en-US"/>
        </a:p>
      </dgm:t>
    </dgm:pt>
    <dgm:pt modelId="{2B2EF1B5-F072-4784-A1A9-46BB8A734B23}" type="sibTrans" cxnId="{1193FC79-BD68-420A-B191-FC7D4972130C}">
      <dgm:prSet/>
      <dgm:spPr/>
      <dgm:t>
        <a:bodyPr/>
        <a:lstStyle/>
        <a:p>
          <a:endParaRPr lang="en-US"/>
        </a:p>
      </dgm:t>
    </dgm:pt>
    <dgm:pt modelId="{CC3E00CC-EED0-431E-B312-9F920E0FBE28}">
      <dgm:prSet custT="1"/>
      <dgm:spPr/>
      <dgm:t>
        <a:bodyPr/>
        <a:lstStyle/>
        <a:p>
          <a:r>
            <a:rPr lang="en-US" sz="1800" dirty="0">
              <a:latin typeface="Arial" panose="020B0604020202020204" pitchFamily="34" charset="0"/>
              <a:cs typeface="Arial" panose="020B0604020202020204" pitchFamily="34" charset="0"/>
            </a:rPr>
            <a:t>The Ed-Fi Data Warehouse and Dashboards enable the linking of disparate data sources</a:t>
          </a:r>
        </a:p>
      </dgm:t>
    </dgm:pt>
    <dgm:pt modelId="{8CDC6799-5A6D-459F-96FD-FA049EA2642A}" type="parTrans" cxnId="{2A6D208B-660C-4595-A09E-08A966C33C19}">
      <dgm:prSet/>
      <dgm:spPr/>
      <dgm:t>
        <a:bodyPr/>
        <a:lstStyle/>
        <a:p>
          <a:endParaRPr lang="en-US"/>
        </a:p>
      </dgm:t>
    </dgm:pt>
    <dgm:pt modelId="{106A988E-7894-4639-ACCB-6E3E34BFB82F}" type="sibTrans" cxnId="{2A6D208B-660C-4595-A09E-08A966C33C19}">
      <dgm:prSet/>
      <dgm:spPr/>
      <dgm:t>
        <a:bodyPr/>
        <a:lstStyle/>
        <a:p>
          <a:endParaRPr lang="en-US"/>
        </a:p>
      </dgm:t>
    </dgm:pt>
    <dgm:pt modelId="{B13756E7-5852-4EF9-A838-40A492A3AC69}">
      <dgm:prSet custT="1"/>
      <dgm:spPr/>
      <dgm:t>
        <a:bodyPr/>
        <a:lstStyle/>
        <a:p>
          <a:r>
            <a:rPr lang="en-US" sz="3000" dirty="0"/>
            <a:t>MULTI-DIMENSIONAL</a:t>
          </a:r>
        </a:p>
      </dgm:t>
    </dgm:pt>
    <dgm:pt modelId="{E9AEE206-4BD1-4FDD-8564-E61877FF73EA}" type="parTrans" cxnId="{27FC16F3-793E-4249-9D41-C989828FC61A}">
      <dgm:prSet/>
      <dgm:spPr/>
      <dgm:t>
        <a:bodyPr/>
        <a:lstStyle/>
        <a:p>
          <a:endParaRPr lang="en-US"/>
        </a:p>
      </dgm:t>
    </dgm:pt>
    <dgm:pt modelId="{B2E3491C-F288-4484-8957-C280560A4AA2}" type="sibTrans" cxnId="{27FC16F3-793E-4249-9D41-C989828FC61A}">
      <dgm:prSet/>
      <dgm:spPr/>
      <dgm:t>
        <a:bodyPr/>
        <a:lstStyle/>
        <a:p>
          <a:endParaRPr lang="en-US"/>
        </a:p>
      </dgm:t>
    </dgm:pt>
    <dgm:pt modelId="{AAF306C2-6612-4BFF-830B-750594BC3C65}">
      <dgm:prSet custT="1"/>
      <dgm:spPr/>
      <dgm:t>
        <a:bodyPr/>
        <a:lstStyle/>
        <a:p>
          <a:r>
            <a:rPr lang="en-US" sz="1800" dirty="0">
              <a:latin typeface="Arial" panose="020B0604020202020204" pitchFamily="34" charset="0"/>
              <a:cs typeface="Arial" panose="020B0604020202020204" pitchFamily="34" charset="0"/>
            </a:rPr>
            <a:t>Provides Shelby staff with a multidimensional, </a:t>
          </a:r>
          <a:r>
            <a:rPr lang="en-US" sz="1800" dirty="0">
              <a:solidFill>
                <a:schemeClr val="tx1"/>
              </a:solidFill>
              <a:latin typeface="Arial" panose="020B0604020202020204" pitchFamily="34" charset="0"/>
              <a:cs typeface="Arial" panose="020B0604020202020204" pitchFamily="34" charset="0"/>
            </a:rPr>
            <a:t>holistic picture of student achievement &amp; talent management.</a:t>
          </a:r>
        </a:p>
      </dgm:t>
    </dgm:pt>
    <dgm:pt modelId="{1F442B9E-B65E-4BA5-A865-461D915A68A6}" type="parTrans" cxnId="{282B6756-1CC1-48D1-8193-917C1A87D138}">
      <dgm:prSet/>
      <dgm:spPr/>
      <dgm:t>
        <a:bodyPr/>
        <a:lstStyle/>
        <a:p>
          <a:endParaRPr lang="en-US"/>
        </a:p>
      </dgm:t>
    </dgm:pt>
    <dgm:pt modelId="{F6B057D1-639A-4116-AB26-B967FD672A78}" type="sibTrans" cxnId="{282B6756-1CC1-48D1-8193-917C1A87D138}">
      <dgm:prSet/>
      <dgm:spPr/>
      <dgm:t>
        <a:bodyPr/>
        <a:lstStyle/>
        <a:p>
          <a:endParaRPr lang="en-US"/>
        </a:p>
      </dgm:t>
    </dgm:pt>
    <dgm:pt modelId="{9F77C2ED-4569-4132-83EC-D1F86ADD12D8}" type="pres">
      <dgm:prSet presAssocID="{6FF7728F-E11E-456B-8E73-99DDCEA35EA8}" presName="Name0" presStyleCnt="0">
        <dgm:presLayoutVars>
          <dgm:dir/>
          <dgm:animLvl val="lvl"/>
          <dgm:resizeHandles val="exact"/>
        </dgm:presLayoutVars>
      </dgm:prSet>
      <dgm:spPr/>
    </dgm:pt>
    <dgm:pt modelId="{88FC9311-A237-44D2-9C81-95FFDA753517}" type="pres">
      <dgm:prSet presAssocID="{D3CF8759-6AE6-4BD4-90E2-F3A3C2422BF3}" presName="linNode" presStyleCnt="0"/>
      <dgm:spPr/>
    </dgm:pt>
    <dgm:pt modelId="{66BEF01D-EFE7-40DB-9CBE-41FF3457EF81}" type="pres">
      <dgm:prSet presAssocID="{D3CF8759-6AE6-4BD4-90E2-F3A3C2422BF3}" presName="parentText" presStyleLbl="node1" presStyleIdx="0" presStyleCnt="4">
        <dgm:presLayoutVars>
          <dgm:chMax val="1"/>
          <dgm:bulletEnabled val="1"/>
        </dgm:presLayoutVars>
      </dgm:prSet>
      <dgm:spPr/>
    </dgm:pt>
    <dgm:pt modelId="{BFEAF0AF-6FDF-4CB1-A4CC-3AAE4DB7E77A}" type="pres">
      <dgm:prSet presAssocID="{D3CF8759-6AE6-4BD4-90E2-F3A3C2422BF3}" presName="descendantText" presStyleLbl="alignAccFollowNode1" presStyleIdx="0" presStyleCnt="4">
        <dgm:presLayoutVars>
          <dgm:bulletEnabled val="1"/>
        </dgm:presLayoutVars>
      </dgm:prSet>
      <dgm:spPr/>
    </dgm:pt>
    <dgm:pt modelId="{A62CEA34-EB2B-4536-87D3-910F6F5BF394}" type="pres">
      <dgm:prSet presAssocID="{2AF336AE-569B-47BC-A79D-6EEFE341FCFC}" presName="sp" presStyleCnt="0"/>
      <dgm:spPr/>
    </dgm:pt>
    <dgm:pt modelId="{369A890E-5668-4686-87C8-2E402B6A1B57}" type="pres">
      <dgm:prSet presAssocID="{2442020D-9830-4C8A-923B-376FA85DC227}" presName="linNode" presStyleCnt="0"/>
      <dgm:spPr/>
    </dgm:pt>
    <dgm:pt modelId="{B5B47BCE-F83D-48AC-A0AA-8475C1A998F3}" type="pres">
      <dgm:prSet presAssocID="{2442020D-9830-4C8A-923B-376FA85DC227}" presName="parentText" presStyleLbl="node1" presStyleIdx="1" presStyleCnt="4">
        <dgm:presLayoutVars>
          <dgm:chMax val="1"/>
          <dgm:bulletEnabled val="1"/>
        </dgm:presLayoutVars>
      </dgm:prSet>
      <dgm:spPr/>
    </dgm:pt>
    <dgm:pt modelId="{570C285C-AB9D-4C46-AD2E-31F6BA0EB9C4}" type="pres">
      <dgm:prSet presAssocID="{2442020D-9830-4C8A-923B-376FA85DC227}" presName="descendantText" presStyleLbl="alignAccFollowNode1" presStyleIdx="1" presStyleCnt="4">
        <dgm:presLayoutVars>
          <dgm:bulletEnabled val="1"/>
        </dgm:presLayoutVars>
      </dgm:prSet>
      <dgm:spPr/>
    </dgm:pt>
    <dgm:pt modelId="{3E56AEA7-FB71-44C8-80BE-D7479F637B9B}" type="pres">
      <dgm:prSet presAssocID="{50A4F729-2BA5-4B4E-A001-AA0D2BEED958}" presName="sp" presStyleCnt="0"/>
      <dgm:spPr/>
    </dgm:pt>
    <dgm:pt modelId="{DFCD40C5-A439-457C-B9C6-1F171C4F014D}" type="pres">
      <dgm:prSet presAssocID="{188FE659-DEFD-4BCA-B89D-690DE1597C6C}" presName="linNode" presStyleCnt="0"/>
      <dgm:spPr/>
    </dgm:pt>
    <dgm:pt modelId="{12DFDB95-FD57-4B8D-90A3-33F99A34FAFA}" type="pres">
      <dgm:prSet presAssocID="{188FE659-DEFD-4BCA-B89D-690DE1597C6C}" presName="parentText" presStyleLbl="node1" presStyleIdx="2" presStyleCnt="4">
        <dgm:presLayoutVars>
          <dgm:chMax val="1"/>
          <dgm:bulletEnabled val="1"/>
        </dgm:presLayoutVars>
      </dgm:prSet>
      <dgm:spPr/>
    </dgm:pt>
    <dgm:pt modelId="{27BA1E8B-B16F-4693-BC0E-4EC48043129C}" type="pres">
      <dgm:prSet presAssocID="{188FE659-DEFD-4BCA-B89D-690DE1597C6C}" presName="descendantText" presStyleLbl="alignAccFollowNode1" presStyleIdx="2" presStyleCnt="4">
        <dgm:presLayoutVars>
          <dgm:bulletEnabled val="1"/>
        </dgm:presLayoutVars>
      </dgm:prSet>
      <dgm:spPr/>
    </dgm:pt>
    <dgm:pt modelId="{CFE63389-3F07-4D03-A5D4-4665232C06A2}" type="pres">
      <dgm:prSet presAssocID="{2B2EF1B5-F072-4784-A1A9-46BB8A734B23}" presName="sp" presStyleCnt="0"/>
      <dgm:spPr/>
    </dgm:pt>
    <dgm:pt modelId="{8038698D-0F42-426A-925B-DA3D8555667B}" type="pres">
      <dgm:prSet presAssocID="{B13756E7-5852-4EF9-A838-40A492A3AC69}" presName="linNode" presStyleCnt="0"/>
      <dgm:spPr/>
    </dgm:pt>
    <dgm:pt modelId="{7CDD4EC0-2EA6-4D58-8F35-EBDBEDB8BB65}" type="pres">
      <dgm:prSet presAssocID="{B13756E7-5852-4EF9-A838-40A492A3AC69}" presName="parentText" presStyleLbl="node1" presStyleIdx="3" presStyleCnt="4" custScaleY="100694">
        <dgm:presLayoutVars>
          <dgm:chMax val="1"/>
          <dgm:bulletEnabled val="1"/>
        </dgm:presLayoutVars>
      </dgm:prSet>
      <dgm:spPr/>
    </dgm:pt>
    <dgm:pt modelId="{5E061313-C0D5-419E-92AE-D6FB5B15A939}" type="pres">
      <dgm:prSet presAssocID="{B13756E7-5852-4EF9-A838-40A492A3AC69}" presName="descendantText" presStyleLbl="alignAccFollowNode1" presStyleIdx="3" presStyleCnt="4" custScaleX="99492" custScaleY="126175">
        <dgm:presLayoutVars>
          <dgm:bulletEnabled val="1"/>
        </dgm:presLayoutVars>
      </dgm:prSet>
      <dgm:spPr/>
    </dgm:pt>
  </dgm:ptLst>
  <dgm:cxnLst>
    <dgm:cxn modelId="{80B29001-4ABC-4387-826A-1CCC99642EAE}" type="presOf" srcId="{CC3E00CC-EED0-431E-B312-9F920E0FBE28}" destId="{27BA1E8B-B16F-4693-BC0E-4EC48043129C}" srcOrd="0" destOrd="0" presId="urn:microsoft.com/office/officeart/2005/8/layout/vList5"/>
    <dgm:cxn modelId="{2B59DCCA-4C9D-47CF-AD27-038C99157751}" type="presOf" srcId="{4047E8D5-4F14-45DE-84D0-D67A5D61EDEE}" destId="{BFEAF0AF-6FDF-4CB1-A4CC-3AAE4DB7E77A}" srcOrd="0" destOrd="0" presId="urn:microsoft.com/office/officeart/2005/8/layout/vList5"/>
    <dgm:cxn modelId="{2A6D208B-660C-4595-A09E-08A966C33C19}" srcId="{188FE659-DEFD-4BCA-B89D-690DE1597C6C}" destId="{CC3E00CC-EED0-431E-B312-9F920E0FBE28}" srcOrd="0" destOrd="0" parTransId="{8CDC6799-5A6D-459F-96FD-FA049EA2642A}" sibTransId="{106A988E-7894-4639-ACCB-6E3E34BFB82F}"/>
    <dgm:cxn modelId="{C8E375A1-C60F-4B89-9298-90ACF6540582}" type="presOf" srcId="{BF390B09-88E9-4AF4-89E5-7B194175464D}" destId="{570C285C-AB9D-4C46-AD2E-31F6BA0EB9C4}" srcOrd="0" destOrd="0" presId="urn:microsoft.com/office/officeart/2005/8/layout/vList5"/>
    <dgm:cxn modelId="{1193FC79-BD68-420A-B191-FC7D4972130C}" srcId="{6FF7728F-E11E-456B-8E73-99DDCEA35EA8}" destId="{188FE659-DEFD-4BCA-B89D-690DE1597C6C}" srcOrd="2" destOrd="0" parTransId="{9EF89577-3E14-4C38-934E-446E1F5E7583}" sibTransId="{2B2EF1B5-F072-4784-A1A9-46BB8A734B23}"/>
    <dgm:cxn modelId="{38D11380-F3A8-4F3D-9C98-E992A681DA40}" srcId="{2442020D-9830-4C8A-923B-376FA85DC227}" destId="{BF390B09-88E9-4AF4-89E5-7B194175464D}" srcOrd="0" destOrd="0" parTransId="{138F2150-BC00-4630-A5DD-7DABFE5B0FCF}" sibTransId="{9B4BF0B9-3D62-484B-80C8-D281C866CDFD}"/>
    <dgm:cxn modelId="{0747A611-832E-4A2C-9BC7-F6E343D6B213}" srcId="{6FF7728F-E11E-456B-8E73-99DDCEA35EA8}" destId="{2442020D-9830-4C8A-923B-376FA85DC227}" srcOrd="1" destOrd="0" parTransId="{C5672E2C-1F85-46AA-85EA-E0AA92FBF019}" sibTransId="{50A4F729-2BA5-4B4E-A001-AA0D2BEED958}"/>
    <dgm:cxn modelId="{597D87F0-1E5A-4FD1-8A7B-8B31846506BA}" type="presOf" srcId="{2442020D-9830-4C8A-923B-376FA85DC227}" destId="{B5B47BCE-F83D-48AC-A0AA-8475C1A998F3}" srcOrd="0" destOrd="0" presId="urn:microsoft.com/office/officeart/2005/8/layout/vList5"/>
    <dgm:cxn modelId="{D4109084-E5DC-4CBE-B886-B6547957B5DD}" srcId="{D3CF8759-6AE6-4BD4-90E2-F3A3C2422BF3}" destId="{4047E8D5-4F14-45DE-84D0-D67A5D61EDEE}" srcOrd="0" destOrd="0" parTransId="{A5150F61-5741-4BF1-8C3A-4E7C8913D7D0}" sibTransId="{EFF2529F-C2F2-41A0-93FA-BEF0C73FE77F}"/>
    <dgm:cxn modelId="{81DD9865-5A8A-486E-A002-005BD1FCDCD9}" type="presOf" srcId="{6FF7728F-E11E-456B-8E73-99DDCEA35EA8}" destId="{9F77C2ED-4569-4132-83EC-D1F86ADD12D8}" srcOrd="0" destOrd="0" presId="urn:microsoft.com/office/officeart/2005/8/layout/vList5"/>
    <dgm:cxn modelId="{27FC16F3-793E-4249-9D41-C989828FC61A}" srcId="{6FF7728F-E11E-456B-8E73-99DDCEA35EA8}" destId="{B13756E7-5852-4EF9-A838-40A492A3AC69}" srcOrd="3" destOrd="0" parTransId="{E9AEE206-4BD1-4FDD-8564-E61877FF73EA}" sibTransId="{B2E3491C-F288-4484-8957-C280560A4AA2}"/>
    <dgm:cxn modelId="{EBD2B9EA-DB0C-4EE2-ABAE-D169279B4AF3}" type="presOf" srcId="{D3CF8759-6AE6-4BD4-90E2-F3A3C2422BF3}" destId="{66BEF01D-EFE7-40DB-9CBE-41FF3457EF81}" srcOrd="0" destOrd="0" presId="urn:microsoft.com/office/officeart/2005/8/layout/vList5"/>
    <dgm:cxn modelId="{282B6756-1CC1-48D1-8193-917C1A87D138}" srcId="{B13756E7-5852-4EF9-A838-40A492A3AC69}" destId="{AAF306C2-6612-4BFF-830B-750594BC3C65}" srcOrd="0" destOrd="0" parTransId="{1F442B9E-B65E-4BA5-A865-461D915A68A6}" sibTransId="{F6B057D1-639A-4116-AB26-B967FD672A78}"/>
    <dgm:cxn modelId="{9E974425-E69D-4F08-AFE3-735E66ADDDB5}" srcId="{6FF7728F-E11E-456B-8E73-99DDCEA35EA8}" destId="{D3CF8759-6AE6-4BD4-90E2-F3A3C2422BF3}" srcOrd="0" destOrd="0" parTransId="{FD5DD16D-29DB-4676-8832-882FB492C523}" sibTransId="{2AF336AE-569B-47BC-A79D-6EEFE341FCFC}"/>
    <dgm:cxn modelId="{404E9571-CF86-4D5C-9DAB-C24A98A167AB}" type="presOf" srcId="{B13756E7-5852-4EF9-A838-40A492A3AC69}" destId="{7CDD4EC0-2EA6-4D58-8F35-EBDBEDB8BB65}" srcOrd="0" destOrd="0" presId="urn:microsoft.com/office/officeart/2005/8/layout/vList5"/>
    <dgm:cxn modelId="{DC6F8385-714A-4866-8A72-F3B17973A2B0}" type="presOf" srcId="{188FE659-DEFD-4BCA-B89D-690DE1597C6C}" destId="{12DFDB95-FD57-4B8D-90A3-33F99A34FAFA}" srcOrd="0" destOrd="0" presId="urn:microsoft.com/office/officeart/2005/8/layout/vList5"/>
    <dgm:cxn modelId="{5F3098A1-67D4-4A03-A123-DF30BBA8F32B}" type="presOf" srcId="{AAF306C2-6612-4BFF-830B-750594BC3C65}" destId="{5E061313-C0D5-419E-92AE-D6FB5B15A939}" srcOrd="0" destOrd="0" presId="urn:microsoft.com/office/officeart/2005/8/layout/vList5"/>
    <dgm:cxn modelId="{87D07564-7348-4533-9CF5-E5009DCE29F7}" type="presParOf" srcId="{9F77C2ED-4569-4132-83EC-D1F86ADD12D8}" destId="{88FC9311-A237-44D2-9C81-95FFDA753517}" srcOrd="0" destOrd="0" presId="urn:microsoft.com/office/officeart/2005/8/layout/vList5"/>
    <dgm:cxn modelId="{5C51BB87-85C0-4F2F-9949-17D80DAD5DDB}" type="presParOf" srcId="{88FC9311-A237-44D2-9C81-95FFDA753517}" destId="{66BEF01D-EFE7-40DB-9CBE-41FF3457EF81}" srcOrd="0" destOrd="0" presId="urn:microsoft.com/office/officeart/2005/8/layout/vList5"/>
    <dgm:cxn modelId="{7BA214C9-6F4C-4C63-93D1-83D67B31D686}" type="presParOf" srcId="{88FC9311-A237-44D2-9C81-95FFDA753517}" destId="{BFEAF0AF-6FDF-4CB1-A4CC-3AAE4DB7E77A}" srcOrd="1" destOrd="0" presId="urn:microsoft.com/office/officeart/2005/8/layout/vList5"/>
    <dgm:cxn modelId="{822B74A8-C466-4D36-9E65-E161E709F067}" type="presParOf" srcId="{9F77C2ED-4569-4132-83EC-D1F86ADD12D8}" destId="{A62CEA34-EB2B-4536-87D3-910F6F5BF394}" srcOrd="1" destOrd="0" presId="urn:microsoft.com/office/officeart/2005/8/layout/vList5"/>
    <dgm:cxn modelId="{02C698A6-B298-4518-9D26-19AA193475D7}" type="presParOf" srcId="{9F77C2ED-4569-4132-83EC-D1F86ADD12D8}" destId="{369A890E-5668-4686-87C8-2E402B6A1B57}" srcOrd="2" destOrd="0" presId="urn:microsoft.com/office/officeart/2005/8/layout/vList5"/>
    <dgm:cxn modelId="{64AE5476-B2C8-4AB3-B6D6-A8B5F3751228}" type="presParOf" srcId="{369A890E-5668-4686-87C8-2E402B6A1B57}" destId="{B5B47BCE-F83D-48AC-A0AA-8475C1A998F3}" srcOrd="0" destOrd="0" presId="urn:microsoft.com/office/officeart/2005/8/layout/vList5"/>
    <dgm:cxn modelId="{358BE3D0-9772-4D55-85D9-5704AF0DAD74}" type="presParOf" srcId="{369A890E-5668-4686-87C8-2E402B6A1B57}" destId="{570C285C-AB9D-4C46-AD2E-31F6BA0EB9C4}" srcOrd="1" destOrd="0" presId="urn:microsoft.com/office/officeart/2005/8/layout/vList5"/>
    <dgm:cxn modelId="{C5BDF2A6-5A5F-48CC-90C7-982BE9077140}" type="presParOf" srcId="{9F77C2ED-4569-4132-83EC-D1F86ADD12D8}" destId="{3E56AEA7-FB71-44C8-80BE-D7479F637B9B}" srcOrd="3" destOrd="0" presId="urn:microsoft.com/office/officeart/2005/8/layout/vList5"/>
    <dgm:cxn modelId="{2F99715F-C0A1-43C9-8DE4-D297BD0F8FD3}" type="presParOf" srcId="{9F77C2ED-4569-4132-83EC-D1F86ADD12D8}" destId="{DFCD40C5-A439-457C-B9C6-1F171C4F014D}" srcOrd="4" destOrd="0" presId="urn:microsoft.com/office/officeart/2005/8/layout/vList5"/>
    <dgm:cxn modelId="{F80BB0C8-BAA1-4763-B515-15A2BB38058A}" type="presParOf" srcId="{DFCD40C5-A439-457C-B9C6-1F171C4F014D}" destId="{12DFDB95-FD57-4B8D-90A3-33F99A34FAFA}" srcOrd="0" destOrd="0" presId="urn:microsoft.com/office/officeart/2005/8/layout/vList5"/>
    <dgm:cxn modelId="{3A0ECDF5-DF30-4BC3-9B5E-7EB7EBF83F3E}" type="presParOf" srcId="{DFCD40C5-A439-457C-B9C6-1F171C4F014D}" destId="{27BA1E8B-B16F-4693-BC0E-4EC48043129C}" srcOrd="1" destOrd="0" presId="urn:microsoft.com/office/officeart/2005/8/layout/vList5"/>
    <dgm:cxn modelId="{1731BB99-F795-4CC6-ADDB-B0A9B87A0E47}" type="presParOf" srcId="{9F77C2ED-4569-4132-83EC-D1F86ADD12D8}" destId="{CFE63389-3F07-4D03-A5D4-4665232C06A2}" srcOrd="5" destOrd="0" presId="urn:microsoft.com/office/officeart/2005/8/layout/vList5"/>
    <dgm:cxn modelId="{348EC711-455B-4491-A21B-DF0F7F479B95}" type="presParOf" srcId="{9F77C2ED-4569-4132-83EC-D1F86ADD12D8}" destId="{8038698D-0F42-426A-925B-DA3D8555667B}" srcOrd="6" destOrd="0" presId="urn:microsoft.com/office/officeart/2005/8/layout/vList5"/>
    <dgm:cxn modelId="{A31666E1-FE76-4665-8A4E-80F15B3AB6AE}" type="presParOf" srcId="{8038698D-0F42-426A-925B-DA3D8555667B}" destId="{7CDD4EC0-2EA6-4D58-8F35-EBDBEDB8BB65}" srcOrd="0" destOrd="0" presId="urn:microsoft.com/office/officeart/2005/8/layout/vList5"/>
    <dgm:cxn modelId="{471267C8-46EB-4F36-8941-4CB699309D98}" type="presParOf" srcId="{8038698D-0F42-426A-925B-DA3D8555667B}" destId="{5E061313-C0D5-419E-92AE-D6FB5B15A93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F7728F-E11E-456B-8E73-99DDCEA35EA8}"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D3CF8759-6AE6-4BD4-90E2-F3A3C2422BF3}">
      <dgm:prSet phldrT="[Text]" custT="1"/>
      <dgm:spPr/>
      <dgm:t>
        <a:bodyPr vert="horz"/>
        <a:lstStyle/>
        <a:p>
          <a:pPr algn="ctr"/>
          <a:r>
            <a:rPr lang="en-US" sz="2000" dirty="0">
              <a:latin typeface="Arial" panose="020B0604020202020204" pitchFamily="34" charset="0"/>
              <a:cs typeface="Arial" panose="020B0604020202020204" pitchFamily="34" charset="0"/>
            </a:rPr>
            <a:t>The Ed-Fi Dashboards were built to help users view a broader range of data in more actionable ways than was previously possible.</a:t>
          </a:r>
          <a:endParaRPr lang="en-US" sz="2800" dirty="0">
            <a:latin typeface="Arial" panose="020B0604020202020204" pitchFamily="34" charset="0"/>
            <a:cs typeface="Arial" panose="020B0604020202020204" pitchFamily="34" charset="0"/>
          </a:endParaRPr>
        </a:p>
      </dgm:t>
    </dgm:pt>
    <dgm:pt modelId="{FD5DD16D-29DB-4676-8832-882FB492C523}" type="parTrans" cxnId="{9E974425-E69D-4F08-AFE3-735E66ADDDB5}">
      <dgm:prSet/>
      <dgm:spPr/>
      <dgm:t>
        <a:bodyPr/>
        <a:lstStyle/>
        <a:p>
          <a:endParaRPr lang="en-US"/>
        </a:p>
      </dgm:t>
    </dgm:pt>
    <dgm:pt modelId="{2AF336AE-569B-47BC-A79D-6EEFE341FCFC}" type="sibTrans" cxnId="{9E974425-E69D-4F08-AFE3-735E66ADDDB5}">
      <dgm:prSet/>
      <dgm:spPr/>
      <dgm:t>
        <a:bodyPr/>
        <a:lstStyle/>
        <a:p>
          <a:endParaRPr lang="en-US"/>
        </a:p>
      </dgm:t>
    </dgm:pt>
    <dgm:pt modelId="{B67BEA4B-3306-474B-8614-E4B0078CCE67}">
      <dgm:prSet custT="1"/>
      <dgm:spPr/>
      <dgm:t>
        <a:bodyPr/>
        <a:lstStyle/>
        <a:p>
          <a:r>
            <a:rPr lang="en-US" sz="2000" dirty="0">
              <a:latin typeface="Arial" panose="020B0604020202020204" pitchFamily="34" charset="0"/>
              <a:cs typeface="Arial" panose="020B0604020202020204" pitchFamily="34" charset="0"/>
            </a:rPr>
            <a:t>There is no “magic” to the data. Ed-Fi Dashboards reflect data exactly as it is loaded into the data sources by districts and schools.</a:t>
          </a:r>
        </a:p>
      </dgm:t>
    </dgm:pt>
    <dgm:pt modelId="{D5142D89-76CE-4D05-905B-4B1F618FDEFF}" type="parTrans" cxnId="{737E1791-BC76-425F-87A6-299B7D58E71A}">
      <dgm:prSet/>
      <dgm:spPr/>
      <dgm:t>
        <a:bodyPr/>
        <a:lstStyle/>
        <a:p>
          <a:endParaRPr lang="en-US"/>
        </a:p>
      </dgm:t>
    </dgm:pt>
    <dgm:pt modelId="{C202602F-8F51-497A-9789-B89143F8D819}" type="sibTrans" cxnId="{737E1791-BC76-425F-87A6-299B7D58E71A}">
      <dgm:prSet/>
      <dgm:spPr/>
      <dgm:t>
        <a:bodyPr/>
        <a:lstStyle/>
        <a:p>
          <a:endParaRPr lang="en-US"/>
        </a:p>
      </dgm:t>
    </dgm:pt>
    <dgm:pt modelId="{0C528EDB-7D4A-491D-A402-F9D6EFFA3FF3}">
      <dgm:prSet custT="1"/>
      <dgm:spPr/>
      <dgm:t>
        <a:bodyPr/>
        <a:lstStyle/>
        <a:p>
          <a:r>
            <a:rPr lang="en-US" sz="2000" b="0" i="0" dirty="0">
              <a:latin typeface="Arial" panose="020B0604020202020204" pitchFamily="34" charset="0"/>
              <a:cs typeface="Arial" panose="020B0604020202020204" pitchFamily="34" charset="0"/>
            </a:rPr>
            <a:t>There are many ways to use the Ed-Fi Dashboards. Find the ones that are most helpful to you.</a:t>
          </a:r>
          <a:endParaRPr lang="en-US" sz="2000" dirty="0">
            <a:latin typeface="Arial" panose="020B0604020202020204" pitchFamily="34" charset="0"/>
            <a:cs typeface="Arial" panose="020B0604020202020204" pitchFamily="34" charset="0"/>
          </a:endParaRPr>
        </a:p>
      </dgm:t>
    </dgm:pt>
    <dgm:pt modelId="{8B51DA29-11CC-4608-B576-977B4D6BF088}" type="parTrans" cxnId="{CDF91AF4-A135-43E3-BC2C-85171B5E46A5}">
      <dgm:prSet/>
      <dgm:spPr/>
      <dgm:t>
        <a:bodyPr/>
        <a:lstStyle/>
        <a:p>
          <a:endParaRPr lang="en-US"/>
        </a:p>
      </dgm:t>
    </dgm:pt>
    <dgm:pt modelId="{AC012FE4-0877-47F5-A023-35740A682920}" type="sibTrans" cxnId="{CDF91AF4-A135-43E3-BC2C-85171B5E46A5}">
      <dgm:prSet/>
      <dgm:spPr/>
      <dgm:t>
        <a:bodyPr/>
        <a:lstStyle/>
        <a:p>
          <a:endParaRPr lang="en-US"/>
        </a:p>
      </dgm:t>
    </dgm:pt>
    <dgm:pt modelId="{806AD074-BBE4-4F94-AB0C-C4A0B3049F09}">
      <dgm:prSet custT="1"/>
      <dgm:spPr/>
      <dgm:t>
        <a:bodyPr/>
        <a:lstStyle/>
        <a:p>
          <a:r>
            <a:rPr lang="en-US" sz="2000" b="0" i="0" dirty="0">
              <a:latin typeface="Arial" panose="020B0604020202020204" pitchFamily="34" charset="0"/>
              <a:cs typeface="Arial" panose="020B0604020202020204" pitchFamily="34" charset="0"/>
            </a:rPr>
            <a:t>Ed-Fi Dashboards will be launched district-wide in Fall 2016. We want your help to determine what might be improved before then!</a:t>
          </a:r>
          <a:endParaRPr lang="en-US" sz="2000" dirty="0">
            <a:latin typeface="Arial" panose="020B0604020202020204" pitchFamily="34" charset="0"/>
            <a:cs typeface="Arial" panose="020B0604020202020204" pitchFamily="34" charset="0"/>
          </a:endParaRPr>
        </a:p>
      </dgm:t>
    </dgm:pt>
    <dgm:pt modelId="{8E8EA575-492C-43B2-8440-D55E4C5A6C00}" type="parTrans" cxnId="{C50609E7-BFC7-477E-A5E2-D8BFA068AC5B}">
      <dgm:prSet/>
      <dgm:spPr/>
      <dgm:t>
        <a:bodyPr/>
        <a:lstStyle/>
        <a:p>
          <a:endParaRPr lang="en-US"/>
        </a:p>
      </dgm:t>
    </dgm:pt>
    <dgm:pt modelId="{E915A293-FE93-4C45-AB60-2358AD8FCD53}" type="sibTrans" cxnId="{C50609E7-BFC7-477E-A5E2-D8BFA068AC5B}">
      <dgm:prSet/>
      <dgm:spPr/>
      <dgm:t>
        <a:bodyPr/>
        <a:lstStyle/>
        <a:p>
          <a:endParaRPr lang="en-US"/>
        </a:p>
      </dgm:t>
    </dgm:pt>
    <dgm:pt modelId="{E1E3EA36-D4F9-4C64-BA6E-A2AFA39C5477}" type="pres">
      <dgm:prSet presAssocID="{6FF7728F-E11E-456B-8E73-99DDCEA35EA8}" presName="linearFlow" presStyleCnt="0">
        <dgm:presLayoutVars>
          <dgm:dir/>
          <dgm:resizeHandles val="exact"/>
        </dgm:presLayoutVars>
      </dgm:prSet>
      <dgm:spPr/>
    </dgm:pt>
    <dgm:pt modelId="{C8074933-FF5B-44A3-B0FF-7855AD3589AA}" type="pres">
      <dgm:prSet presAssocID="{D3CF8759-6AE6-4BD4-90E2-F3A3C2422BF3}" presName="composite" presStyleCnt="0"/>
      <dgm:spPr/>
    </dgm:pt>
    <dgm:pt modelId="{20F34C0F-3A31-4EA2-916D-8F12CAE2C445}" type="pres">
      <dgm:prSet presAssocID="{D3CF8759-6AE6-4BD4-90E2-F3A3C2422BF3}" presName="imgShp" presStyleLbl="fgImgPlace1" presStyleIdx="0" presStyleCnt="4"/>
      <dgm:spPr/>
    </dgm:pt>
    <dgm:pt modelId="{D991235C-0B84-4BA3-AD15-043DEFFB8A80}" type="pres">
      <dgm:prSet presAssocID="{D3CF8759-6AE6-4BD4-90E2-F3A3C2422BF3}" presName="txShp" presStyleLbl="node1" presStyleIdx="0" presStyleCnt="4">
        <dgm:presLayoutVars>
          <dgm:bulletEnabled val="1"/>
        </dgm:presLayoutVars>
      </dgm:prSet>
      <dgm:spPr/>
    </dgm:pt>
    <dgm:pt modelId="{56BB0138-0650-4F3E-9E02-D1596FA188F0}" type="pres">
      <dgm:prSet presAssocID="{2AF336AE-569B-47BC-A79D-6EEFE341FCFC}" presName="spacing" presStyleCnt="0"/>
      <dgm:spPr/>
    </dgm:pt>
    <dgm:pt modelId="{356627CB-4568-4C22-A609-E1B0DAEC12AD}" type="pres">
      <dgm:prSet presAssocID="{B67BEA4B-3306-474B-8614-E4B0078CCE67}" presName="composite" presStyleCnt="0"/>
      <dgm:spPr/>
    </dgm:pt>
    <dgm:pt modelId="{7A4875AA-E6D4-4FBB-B51C-215A349AE4EA}" type="pres">
      <dgm:prSet presAssocID="{B67BEA4B-3306-474B-8614-E4B0078CCE67}" presName="imgShp" presStyleLbl="fgImgPlace1" presStyleIdx="1" presStyleCnt="4"/>
      <dgm:spPr/>
    </dgm:pt>
    <dgm:pt modelId="{1F43F46D-5DFC-4CD7-91F8-67FD1AA3595F}" type="pres">
      <dgm:prSet presAssocID="{B67BEA4B-3306-474B-8614-E4B0078CCE67}" presName="txShp" presStyleLbl="node1" presStyleIdx="1" presStyleCnt="4">
        <dgm:presLayoutVars>
          <dgm:bulletEnabled val="1"/>
        </dgm:presLayoutVars>
      </dgm:prSet>
      <dgm:spPr/>
    </dgm:pt>
    <dgm:pt modelId="{10542027-3A74-46E8-996B-C842E496B49E}" type="pres">
      <dgm:prSet presAssocID="{C202602F-8F51-497A-9789-B89143F8D819}" presName="spacing" presStyleCnt="0"/>
      <dgm:spPr/>
    </dgm:pt>
    <dgm:pt modelId="{52C536BC-FA2C-4C06-BA89-BC93082D39AF}" type="pres">
      <dgm:prSet presAssocID="{0C528EDB-7D4A-491D-A402-F9D6EFFA3FF3}" presName="composite" presStyleCnt="0"/>
      <dgm:spPr/>
    </dgm:pt>
    <dgm:pt modelId="{250E9DCE-DCDF-4BD3-B06E-685A4098D04A}" type="pres">
      <dgm:prSet presAssocID="{0C528EDB-7D4A-491D-A402-F9D6EFFA3FF3}" presName="imgShp" presStyleLbl="fgImgPlace1" presStyleIdx="2" presStyleCnt="4"/>
      <dgm:spPr/>
    </dgm:pt>
    <dgm:pt modelId="{843BF6E9-D716-4AD0-AB8D-CA9840D828CD}" type="pres">
      <dgm:prSet presAssocID="{0C528EDB-7D4A-491D-A402-F9D6EFFA3FF3}" presName="txShp" presStyleLbl="node1" presStyleIdx="2" presStyleCnt="4">
        <dgm:presLayoutVars>
          <dgm:bulletEnabled val="1"/>
        </dgm:presLayoutVars>
      </dgm:prSet>
      <dgm:spPr/>
    </dgm:pt>
    <dgm:pt modelId="{0B201AFC-5EFE-4DCC-BD9E-39B0CFA2DF72}" type="pres">
      <dgm:prSet presAssocID="{AC012FE4-0877-47F5-A023-35740A682920}" presName="spacing" presStyleCnt="0"/>
      <dgm:spPr/>
    </dgm:pt>
    <dgm:pt modelId="{CFFF81B9-FEDA-4008-AB59-B0BD2562B50C}" type="pres">
      <dgm:prSet presAssocID="{806AD074-BBE4-4F94-AB0C-C4A0B3049F09}" presName="composite" presStyleCnt="0"/>
      <dgm:spPr/>
    </dgm:pt>
    <dgm:pt modelId="{10F45EE4-E3D0-42A8-AE99-B92679B692D1}" type="pres">
      <dgm:prSet presAssocID="{806AD074-BBE4-4F94-AB0C-C4A0B3049F09}" presName="imgShp" presStyleLbl="fgImgPlace1" presStyleIdx="3" presStyleCnt="4"/>
      <dgm:spPr/>
    </dgm:pt>
    <dgm:pt modelId="{FEC4E8E2-7F23-4279-B32C-D1AF5F8F2D09}" type="pres">
      <dgm:prSet presAssocID="{806AD074-BBE4-4F94-AB0C-C4A0B3049F09}" presName="txShp" presStyleLbl="node1" presStyleIdx="3" presStyleCnt="4">
        <dgm:presLayoutVars>
          <dgm:bulletEnabled val="1"/>
        </dgm:presLayoutVars>
      </dgm:prSet>
      <dgm:spPr/>
    </dgm:pt>
  </dgm:ptLst>
  <dgm:cxnLst>
    <dgm:cxn modelId="{96585B7F-4D7E-4625-9484-1D6BDCA5E88D}" type="presOf" srcId="{0C528EDB-7D4A-491D-A402-F9D6EFFA3FF3}" destId="{843BF6E9-D716-4AD0-AB8D-CA9840D828CD}" srcOrd="0" destOrd="0" presId="urn:microsoft.com/office/officeart/2005/8/layout/vList3"/>
    <dgm:cxn modelId="{C966A012-AF45-4E7C-9672-A7C4D065342B}" type="presOf" srcId="{D3CF8759-6AE6-4BD4-90E2-F3A3C2422BF3}" destId="{D991235C-0B84-4BA3-AD15-043DEFFB8A80}" srcOrd="0" destOrd="0" presId="urn:microsoft.com/office/officeart/2005/8/layout/vList3"/>
    <dgm:cxn modelId="{338E4418-F1B5-4FDE-BADF-987F43B6E018}" type="presOf" srcId="{6FF7728F-E11E-456B-8E73-99DDCEA35EA8}" destId="{E1E3EA36-D4F9-4C64-BA6E-A2AFA39C5477}" srcOrd="0" destOrd="0" presId="urn:microsoft.com/office/officeart/2005/8/layout/vList3"/>
    <dgm:cxn modelId="{9E974425-E69D-4F08-AFE3-735E66ADDDB5}" srcId="{6FF7728F-E11E-456B-8E73-99DDCEA35EA8}" destId="{D3CF8759-6AE6-4BD4-90E2-F3A3C2422BF3}" srcOrd="0" destOrd="0" parTransId="{FD5DD16D-29DB-4676-8832-882FB492C523}" sibTransId="{2AF336AE-569B-47BC-A79D-6EEFE341FCFC}"/>
    <dgm:cxn modelId="{0065CF49-9D41-4DCB-9222-9A96714C782F}" type="presOf" srcId="{806AD074-BBE4-4F94-AB0C-C4A0B3049F09}" destId="{FEC4E8E2-7F23-4279-B32C-D1AF5F8F2D09}" srcOrd="0" destOrd="0" presId="urn:microsoft.com/office/officeart/2005/8/layout/vList3"/>
    <dgm:cxn modelId="{CDF91AF4-A135-43E3-BC2C-85171B5E46A5}" srcId="{6FF7728F-E11E-456B-8E73-99DDCEA35EA8}" destId="{0C528EDB-7D4A-491D-A402-F9D6EFFA3FF3}" srcOrd="2" destOrd="0" parTransId="{8B51DA29-11CC-4608-B576-977B4D6BF088}" sibTransId="{AC012FE4-0877-47F5-A023-35740A682920}"/>
    <dgm:cxn modelId="{737E1791-BC76-425F-87A6-299B7D58E71A}" srcId="{6FF7728F-E11E-456B-8E73-99DDCEA35EA8}" destId="{B67BEA4B-3306-474B-8614-E4B0078CCE67}" srcOrd="1" destOrd="0" parTransId="{D5142D89-76CE-4D05-905B-4B1F618FDEFF}" sibTransId="{C202602F-8F51-497A-9789-B89143F8D819}"/>
    <dgm:cxn modelId="{27732934-C990-4657-A68C-916DD9B2A4BE}" type="presOf" srcId="{B67BEA4B-3306-474B-8614-E4B0078CCE67}" destId="{1F43F46D-5DFC-4CD7-91F8-67FD1AA3595F}" srcOrd="0" destOrd="0" presId="urn:microsoft.com/office/officeart/2005/8/layout/vList3"/>
    <dgm:cxn modelId="{C50609E7-BFC7-477E-A5E2-D8BFA068AC5B}" srcId="{6FF7728F-E11E-456B-8E73-99DDCEA35EA8}" destId="{806AD074-BBE4-4F94-AB0C-C4A0B3049F09}" srcOrd="3" destOrd="0" parTransId="{8E8EA575-492C-43B2-8440-D55E4C5A6C00}" sibTransId="{E915A293-FE93-4C45-AB60-2358AD8FCD53}"/>
    <dgm:cxn modelId="{C2F04569-2751-428C-AB33-142800EFD9F3}" type="presParOf" srcId="{E1E3EA36-D4F9-4C64-BA6E-A2AFA39C5477}" destId="{C8074933-FF5B-44A3-B0FF-7855AD3589AA}" srcOrd="0" destOrd="0" presId="urn:microsoft.com/office/officeart/2005/8/layout/vList3"/>
    <dgm:cxn modelId="{C481DA1E-17D1-46A7-A5BE-4102DDB5F3C4}" type="presParOf" srcId="{C8074933-FF5B-44A3-B0FF-7855AD3589AA}" destId="{20F34C0F-3A31-4EA2-916D-8F12CAE2C445}" srcOrd="0" destOrd="0" presId="urn:microsoft.com/office/officeart/2005/8/layout/vList3"/>
    <dgm:cxn modelId="{653ABA31-2519-4A25-A4FC-55EFA00A4448}" type="presParOf" srcId="{C8074933-FF5B-44A3-B0FF-7855AD3589AA}" destId="{D991235C-0B84-4BA3-AD15-043DEFFB8A80}" srcOrd="1" destOrd="0" presId="urn:microsoft.com/office/officeart/2005/8/layout/vList3"/>
    <dgm:cxn modelId="{EF04686B-C19A-4374-AE12-406D9CE53FB4}" type="presParOf" srcId="{E1E3EA36-D4F9-4C64-BA6E-A2AFA39C5477}" destId="{56BB0138-0650-4F3E-9E02-D1596FA188F0}" srcOrd="1" destOrd="0" presId="urn:microsoft.com/office/officeart/2005/8/layout/vList3"/>
    <dgm:cxn modelId="{C3DC5BF1-6C30-4CF4-8D65-FE1B810BFE12}" type="presParOf" srcId="{E1E3EA36-D4F9-4C64-BA6E-A2AFA39C5477}" destId="{356627CB-4568-4C22-A609-E1B0DAEC12AD}" srcOrd="2" destOrd="0" presId="urn:microsoft.com/office/officeart/2005/8/layout/vList3"/>
    <dgm:cxn modelId="{A985F6F0-0784-45E8-82AB-0F84917AD239}" type="presParOf" srcId="{356627CB-4568-4C22-A609-E1B0DAEC12AD}" destId="{7A4875AA-E6D4-4FBB-B51C-215A349AE4EA}" srcOrd="0" destOrd="0" presId="urn:microsoft.com/office/officeart/2005/8/layout/vList3"/>
    <dgm:cxn modelId="{FA3BD59C-478B-440B-9991-AA631107A9FE}" type="presParOf" srcId="{356627CB-4568-4C22-A609-E1B0DAEC12AD}" destId="{1F43F46D-5DFC-4CD7-91F8-67FD1AA3595F}" srcOrd="1" destOrd="0" presId="urn:microsoft.com/office/officeart/2005/8/layout/vList3"/>
    <dgm:cxn modelId="{E494AEAB-05FD-4F53-A39F-13B10B954D97}" type="presParOf" srcId="{E1E3EA36-D4F9-4C64-BA6E-A2AFA39C5477}" destId="{10542027-3A74-46E8-996B-C842E496B49E}" srcOrd="3" destOrd="0" presId="urn:microsoft.com/office/officeart/2005/8/layout/vList3"/>
    <dgm:cxn modelId="{DA208663-3687-4AB3-906F-6788FBED2397}" type="presParOf" srcId="{E1E3EA36-D4F9-4C64-BA6E-A2AFA39C5477}" destId="{52C536BC-FA2C-4C06-BA89-BC93082D39AF}" srcOrd="4" destOrd="0" presId="urn:microsoft.com/office/officeart/2005/8/layout/vList3"/>
    <dgm:cxn modelId="{20A57D4C-410E-4015-96B5-7FCE54F8CB7D}" type="presParOf" srcId="{52C536BC-FA2C-4C06-BA89-BC93082D39AF}" destId="{250E9DCE-DCDF-4BD3-B06E-685A4098D04A}" srcOrd="0" destOrd="0" presId="urn:microsoft.com/office/officeart/2005/8/layout/vList3"/>
    <dgm:cxn modelId="{237D4BFD-AE6C-4D05-81A7-B2526DFACE59}" type="presParOf" srcId="{52C536BC-FA2C-4C06-BA89-BC93082D39AF}" destId="{843BF6E9-D716-4AD0-AB8D-CA9840D828CD}" srcOrd="1" destOrd="0" presId="urn:microsoft.com/office/officeart/2005/8/layout/vList3"/>
    <dgm:cxn modelId="{618E8E90-B7A5-41F9-8D02-6B9A03E9CFDC}" type="presParOf" srcId="{E1E3EA36-D4F9-4C64-BA6E-A2AFA39C5477}" destId="{0B201AFC-5EFE-4DCC-BD9E-39B0CFA2DF72}" srcOrd="5" destOrd="0" presId="urn:microsoft.com/office/officeart/2005/8/layout/vList3"/>
    <dgm:cxn modelId="{DDD6C497-A05F-410B-AA87-112934797B90}" type="presParOf" srcId="{E1E3EA36-D4F9-4C64-BA6E-A2AFA39C5477}" destId="{CFFF81B9-FEDA-4008-AB59-B0BD2562B50C}" srcOrd="6" destOrd="0" presId="urn:microsoft.com/office/officeart/2005/8/layout/vList3"/>
    <dgm:cxn modelId="{25F0AF63-B3B3-4E18-BCBD-818DEB1635DA}" type="presParOf" srcId="{CFFF81B9-FEDA-4008-AB59-B0BD2562B50C}" destId="{10F45EE4-E3D0-42A8-AE99-B92679B692D1}" srcOrd="0" destOrd="0" presId="urn:microsoft.com/office/officeart/2005/8/layout/vList3"/>
    <dgm:cxn modelId="{971C343D-2DC4-424F-A5B6-8DB7C7822395}" type="presParOf" srcId="{CFFF81B9-FEDA-4008-AB59-B0BD2562B50C}" destId="{FEC4E8E2-7F23-4279-B32C-D1AF5F8F2D0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C149FF2-45E4-4F3B-A02F-11098D724A1A}" type="doc">
      <dgm:prSet loTypeId="urn:microsoft.com/office/officeart/2005/8/layout/StepDownProcess" loCatId="process" qsTypeId="urn:microsoft.com/office/officeart/2005/8/quickstyle/simple1" qsCatId="simple" csTypeId="urn:microsoft.com/office/officeart/2005/8/colors/accent0_3" csCatId="mainScheme" phldr="1"/>
      <dgm:spPr/>
    </dgm:pt>
    <dgm:pt modelId="{8771EEDA-FA26-422F-BB17-FD3813A3BC85}">
      <dgm:prSet phldrT="[Text]"/>
      <dgm:spPr/>
      <dgm:t>
        <a:bodyPr/>
        <a:lstStyle/>
        <a:p>
          <a:r>
            <a:rPr lang="en-US" dirty="0"/>
            <a:t>District</a:t>
          </a:r>
        </a:p>
      </dgm:t>
    </dgm:pt>
    <dgm:pt modelId="{7E9C7A05-3D80-4C02-B04C-55EF0570FB01}" type="parTrans" cxnId="{EEE1B6BA-6625-43B3-8059-DFB1C6A2ACD7}">
      <dgm:prSet/>
      <dgm:spPr/>
      <dgm:t>
        <a:bodyPr/>
        <a:lstStyle/>
        <a:p>
          <a:endParaRPr lang="en-US"/>
        </a:p>
      </dgm:t>
    </dgm:pt>
    <dgm:pt modelId="{81897769-0610-4B8F-9C1E-832A95B43557}" type="sibTrans" cxnId="{EEE1B6BA-6625-43B3-8059-DFB1C6A2ACD7}">
      <dgm:prSet/>
      <dgm:spPr/>
      <dgm:t>
        <a:bodyPr/>
        <a:lstStyle/>
        <a:p>
          <a:endParaRPr lang="en-US"/>
        </a:p>
      </dgm:t>
    </dgm:pt>
    <dgm:pt modelId="{9DB60B67-A664-475E-9D09-021D40A37780}">
      <dgm:prSet phldrT="[Text]"/>
      <dgm:spPr/>
      <dgm:t>
        <a:bodyPr/>
        <a:lstStyle/>
        <a:p>
          <a:r>
            <a:rPr lang="en-US" dirty="0"/>
            <a:t>School</a:t>
          </a:r>
        </a:p>
      </dgm:t>
    </dgm:pt>
    <dgm:pt modelId="{4D1B4087-7FA9-4219-B10C-82806602C444}" type="parTrans" cxnId="{E4CD16FE-C429-4DBB-86D0-B7306394AA4D}">
      <dgm:prSet/>
      <dgm:spPr/>
      <dgm:t>
        <a:bodyPr/>
        <a:lstStyle/>
        <a:p>
          <a:endParaRPr lang="en-US"/>
        </a:p>
      </dgm:t>
    </dgm:pt>
    <dgm:pt modelId="{4E7E2B6F-6E9B-4348-BF42-33BBFB1AE41E}" type="sibTrans" cxnId="{E4CD16FE-C429-4DBB-86D0-B7306394AA4D}">
      <dgm:prSet/>
      <dgm:spPr/>
      <dgm:t>
        <a:bodyPr/>
        <a:lstStyle/>
        <a:p>
          <a:endParaRPr lang="en-US"/>
        </a:p>
      </dgm:t>
    </dgm:pt>
    <dgm:pt modelId="{8EDA6A95-1D8F-424E-8EC9-D1B504E2EECF}">
      <dgm:prSet phldrT="[Text]"/>
      <dgm:spPr/>
      <dgm:t>
        <a:bodyPr/>
        <a:lstStyle/>
        <a:p>
          <a:r>
            <a:rPr lang="en-US" dirty="0"/>
            <a:t>Student</a:t>
          </a:r>
        </a:p>
      </dgm:t>
    </dgm:pt>
    <dgm:pt modelId="{23B75781-93E4-44A4-AF72-CEFCCF8CCB5A}" type="parTrans" cxnId="{BE5994A3-2C7E-4C6B-A0C2-DF88061AD72B}">
      <dgm:prSet/>
      <dgm:spPr/>
      <dgm:t>
        <a:bodyPr/>
        <a:lstStyle/>
        <a:p>
          <a:endParaRPr lang="en-US"/>
        </a:p>
      </dgm:t>
    </dgm:pt>
    <dgm:pt modelId="{1FA165F0-F052-4D30-AC92-CAAA3DCF9F21}" type="sibTrans" cxnId="{BE5994A3-2C7E-4C6B-A0C2-DF88061AD72B}">
      <dgm:prSet/>
      <dgm:spPr/>
      <dgm:t>
        <a:bodyPr/>
        <a:lstStyle/>
        <a:p>
          <a:endParaRPr lang="en-US"/>
        </a:p>
      </dgm:t>
    </dgm:pt>
    <dgm:pt modelId="{42E61795-BAFA-41CC-8C1B-B478C4187949}" type="pres">
      <dgm:prSet presAssocID="{9C149FF2-45E4-4F3B-A02F-11098D724A1A}" presName="rootnode" presStyleCnt="0">
        <dgm:presLayoutVars>
          <dgm:chMax/>
          <dgm:chPref/>
          <dgm:dir/>
          <dgm:animLvl val="lvl"/>
        </dgm:presLayoutVars>
      </dgm:prSet>
      <dgm:spPr/>
    </dgm:pt>
    <dgm:pt modelId="{01EF73DE-9261-41EC-AC6B-2591BE55EB1F}" type="pres">
      <dgm:prSet presAssocID="{8771EEDA-FA26-422F-BB17-FD3813A3BC85}" presName="composite" presStyleCnt="0"/>
      <dgm:spPr/>
    </dgm:pt>
    <dgm:pt modelId="{B45C3D6B-9627-4EE0-A825-2AE7620111E2}" type="pres">
      <dgm:prSet presAssocID="{8771EEDA-FA26-422F-BB17-FD3813A3BC85}" presName="bentUpArrow1" presStyleLbl="alignImgPlace1" presStyleIdx="0" presStyleCnt="2"/>
      <dgm:spPr/>
    </dgm:pt>
    <dgm:pt modelId="{10AF1DC0-DBD9-43E3-AB1D-8673695642CC}" type="pres">
      <dgm:prSet presAssocID="{8771EEDA-FA26-422F-BB17-FD3813A3BC85}" presName="ParentText" presStyleLbl="node1" presStyleIdx="0" presStyleCnt="3" custScaleX="159591">
        <dgm:presLayoutVars>
          <dgm:chMax val="1"/>
          <dgm:chPref val="1"/>
          <dgm:bulletEnabled val="1"/>
        </dgm:presLayoutVars>
      </dgm:prSet>
      <dgm:spPr/>
    </dgm:pt>
    <dgm:pt modelId="{24A237B1-44D1-4F77-AF80-73D20B395D41}" type="pres">
      <dgm:prSet presAssocID="{8771EEDA-FA26-422F-BB17-FD3813A3BC85}" presName="ChildText" presStyleLbl="revTx" presStyleIdx="0" presStyleCnt="2">
        <dgm:presLayoutVars>
          <dgm:chMax val="0"/>
          <dgm:chPref val="0"/>
          <dgm:bulletEnabled val="1"/>
        </dgm:presLayoutVars>
      </dgm:prSet>
      <dgm:spPr/>
    </dgm:pt>
    <dgm:pt modelId="{C065559E-F941-4835-AA4B-9E52A5A19610}" type="pres">
      <dgm:prSet presAssocID="{81897769-0610-4B8F-9C1E-832A95B43557}" presName="sibTrans" presStyleCnt="0"/>
      <dgm:spPr/>
    </dgm:pt>
    <dgm:pt modelId="{5DA8D126-3EAE-42D6-A4CD-45569CAF6621}" type="pres">
      <dgm:prSet presAssocID="{9DB60B67-A664-475E-9D09-021D40A37780}" presName="composite" presStyleCnt="0"/>
      <dgm:spPr/>
    </dgm:pt>
    <dgm:pt modelId="{1D3A96E2-8DB1-4D56-A2AB-90D18ADE2CBF}" type="pres">
      <dgm:prSet presAssocID="{9DB60B67-A664-475E-9D09-021D40A37780}" presName="bentUpArrow1" presStyleLbl="alignImgPlace1" presStyleIdx="1" presStyleCnt="2"/>
      <dgm:spPr/>
    </dgm:pt>
    <dgm:pt modelId="{89C21A85-22F6-44E1-9615-E69AE47ECA58}" type="pres">
      <dgm:prSet presAssocID="{9DB60B67-A664-475E-9D09-021D40A37780}" presName="ParentText" presStyleLbl="node1" presStyleIdx="1" presStyleCnt="3" custScaleX="159591">
        <dgm:presLayoutVars>
          <dgm:chMax val="1"/>
          <dgm:chPref val="1"/>
          <dgm:bulletEnabled val="1"/>
        </dgm:presLayoutVars>
      </dgm:prSet>
      <dgm:spPr/>
    </dgm:pt>
    <dgm:pt modelId="{57616728-9833-48AD-87E2-BFB293BF14A4}" type="pres">
      <dgm:prSet presAssocID="{9DB60B67-A664-475E-9D09-021D40A37780}" presName="ChildText" presStyleLbl="revTx" presStyleIdx="1" presStyleCnt="2">
        <dgm:presLayoutVars>
          <dgm:chMax val="0"/>
          <dgm:chPref val="0"/>
          <dgm:bulletEnabled val="1"/>
        </dgm:presLayoutVars>
      </dgm:prSet>
      <dgm:spPr/>
    </dgm:pt>
    <dgm:pt modelId="{BB04D4C9-C432-4D93-835E-5FF104B1A161}" type="pres">
      <dgm:prSet presAssocID="{4E7E2B6F-6E9B-4348-BF42-33BBFB1AE41E}" presName="sibTrans" presStyleCnt="0"/>
      <dgm:spPr/>
    </dgm:pt>
    <dgm:pt modelId="{86E3F9A4-06BD-4584-9BD7-00612235278A}" type="pres">
      <dgm:prSet presAssocID="{8EDA6A95-1D8F-424E-8EC9-D1B504E2EECF}" presName="composite" presStyleCnt="0"/>
      <dgm:spPr/>
    </dgm:pt>
    <dgm:pt modelId="{5C7123E5-06CC-4913-8AE3-4636078E716E}" type="pres">
      <dgm:prSet presAssocID="{8EDA6A95-1D8F-424E-8EC9-D1B504E2EECF}" presName="ParentText" presStyleLbl="node1" presStyleIdx="2" presStyleCnt="3" custScaleX="159591">
        <dgm:presLayoutVars>
          <dgm:chMax val="1"/>
          <dgm:chPref val="1"/>
          <dgm:bulletEnabled val="1"/>
        </dgm:presLayoutVars>
      </dgm:prSet>
      <dgm:spPr/>
    </dgm:pt>
  </dgm:ptLst>
  <dgm:cxnLst>
    <dgm:cxn modelId="{45684945-807A-4002-B71D-7AE9E131638B}" type="presOf" srcId="{9C149FF2-45E4-4F3B-A02F-11098D724A1A}" destId="{42E61795-BAFA-41CC-8C1B-B478C4187949}" srcOrd="0" destOrd="0" presId="urn:microsoft.com/office/officeart/2005/8/layout/StepDownProcess"/>
    <dgm:cxn modelId="{EEE1B6BA-6625-43B3-8059-DFB1C6A2ACD7}" srcId="{9C149FF2-45E4-4F3B-A02F-11098D724A1A}" destId="{8771EEDA-FA26-422F-BB17-FD3813A3BC85}" srcOrd="0" destOrd="0" parTransId="{7E9C7A05-3D80-4C02-B04C-55EF0570FB01}" sibTransId="{81897769-0610-4B8F-9C1E-832A95B43557}"/>
    <dgm:cxn modelId="{B489E812-6F37-43D7-9882-3106EBF67360}" type="presOf" srcId="{9DB60B67-A664-475E-9D09-021D40A37780}" destId="{89C21A85-22F6-44E1-9615-E69AE47ECA58}" srcOrd="0" destOrd="0" presId="urn:microsoft.com/office/officeart/2005/8/layout/StepDownProcess"/>
    <dgm:cxn modelId="{BE5994A3-2C7E-4C6B-A0C2-DF88061AD72B}" srcId="{9C149FF2-45E4-4F3B-A02F-11098D724A1A}" destId="{8EDA6A95-1D8F-424E-8EC9-D1B504E2EECF}" srcOrd="2" destOrd="0" parTransId="{23B75781-93E4-44A4-AF72-CEFCCF8CCB5A}" sibTransId="{1FA165F0-F052-4D30-AC92-CAAA3DCF9F21}"/>
    <dgm:cxn modelId="{E4CD16FE-C429-4DBB-86D0-B7306394AA4D}" srcId="{9C149FF2-45E4-4F3B-A02F-11098D724A1A}" destId="{9DB60B67-A664-475E-9D09-021D40A37780}" srcOrd="1" destOrd="0" parTransId="{4D1B4087-7FA9-4219-B10C-82806602C444}" sibTransId="{4E7E2B6F-6E9B-4348-BF42-33BBFB1AE41E}"/>
    <dgm:cxn modelId="{42A99838-4491-44AF-A4B1-104569BAE30F}" type="presOf" srcId="{8771EEDA-FA26-422F-BB17-FD3813A3BC85}" destId="{10AF1DC0-DBD9-43E3-AB1D-8673695642CC}" srcOrd="0" destOrd="0" presId="urn:microsoft.com/office/officeart/2005/8/layout/StepDownProcess"/>
    <dgm:cxn modelId="{40DC5C74-943C-484C-94EC-2B3FE134CDE2}" type="presOf" srcId="{8EDA6A95-1D8F-424E-8EC9-D1B504E2EECF}" destId="{5C7123E5-06CC-4913-8AE3-4636078E716E}" srcOrd="0" destOrd="0" presId="urn:microsoft.com/office/officeart/2005/8/layout/StepDownProcess"/>
    <dgm:cxn modelId="{DAC78760-57A3-4DDA-9F99-1E81D0290C34}" type="presParOf" srcId="{42E61795-BAFA-41CC-8C1B-B478C4187949}" destId="{01EF73DE-9261-41EC-AC6B-2591BE55EB1F}" srcOrd="0" destOrd="0" presId="urn:microsoft.com/office/officeart/2005/8/layout/StepDownProcess"/>
    <dgm:cxn modelId="{CA222E2D-2C8B-49F0-A397-7E1E11198F6D}" type="presParOf" srcId="{01EF73DE-9261-41EC-AC6B-2591BE55EB1F}" destId="{B45C3D6B-9627-4EE0-A825-2AE7620111E2}" srcOrd="0" destOrd="0" presId="urn:microsoft.com/office/officeart/2005/8/layout/StepDownProcess"/>
    <dgm:cxn modelId="{70F276A1-D6B2-4D54-A270-104A30B406FC}" type="presParOf" srcId="{01EF73DE-9261-41EC-AC6B-2591BE55EB1F}" destId="{10AF1DC0-DBD9-43E3-AB1D-8673695642CC}" srcOrd="1" destOrd="0" presId="urn:microsoft.com/office/officeart/2005/8/layout/StepDownProcess"/>
    <dgm:cxn modelId="{CE07457F-5CD4-4DDF-AEBA-9C8A5097CB56}" type="presParOf" srcId="{01EF73DE-9261-41EC-AC6B-2591BE55EB1F}" destId="{24A237B1-44D1-4F77-AF80-73D20B395D41}" srcOrd="2" destOrd="0" presId="urn:microsoft.com/office/officeart/2005/8/layout/StepDownProcess"/>
    <dgm:cxn modelId="{566AA787-198C-4F2B-B9AD-7C1A27968110}" type="presParOf" srcId="{42E61795-BAFA-41CC-8C1B-B478C4187949}" destId="{C065559E-F941-4835-AA4B-9E52A5A19610}" srcOrd="1" destOrd="0" presId="urn:microsoft.com/office/officeart/2005/8/layout/StepDownProcess"/>
    <dgm:cxn modelId="{6F46BA55-447C-4C8F-864A-7F17F4464105}" type="presParOf" srcId="{42E61795-BAFA-41CC-8C1B-B478C4187949}" destId="{5DA8D126-3EAE-42D6-A4CD-45569CAF6621}" srcOrd="2" destOrd="0" presId="urn:microsoft.com/office/officeart/2005/8/layout/StepDownProcess"/>
    <dgm:cxn modelId="{95DD477F-82ED-41C4-A70F-FFC9B6B56254}" type="presParOf" srcId="{5DA8D126-3EAE-42D6-A4CD-45569CAF6621}" destId="{1D3A96E2-8DB1-4D56-A2AB-90D18ADE2CBF}" srcOrd="0" destOrd="0" presId="urn:microsoft.com/office/officeart/2005/8/layout/StepDownProcess"/>
    <dgm:cxn modelId="{1113DC15-6872-4516-B9ED-A8EC314550D1}" type="presParOf" srcId="{5DA8D126-3EAE-42D6-A4CD-45569CAF6621}" destId="{89C21A85-22F6-44E1-9615-E69AE47ECA58}" srcOrd="1" destOrd="0" presId="urn:microsoft.com/office/officeart/2005/8/layout/StepDownProcess"/>
    <dgm:cxn modelId="{C19E114C-377C-4E84-9B80-13FF25F176CE}" type="presParOf" srcId="{5DA8D126-3EAE-42D6-A4CD-45569CAF6621}" destId="{57616728-9833-48AD-87E2-BFB293BF14A4}" srcOrd="2" destOrd="0" presId="urn:microsoft.com/office/officeart/2005/8/layout/StepDownProcess"/>
    <dgm:cxn modelId="{40314D96-D523-43CD-B959-79504289BE25}" type="presParOf" srcId="{42E61795-BAFA-41CC-8C1B-B478C4187949}" destId="{BB04D4C9-C432-4D93-835E-5FF104B1A161}" srcOrd="3" destOrd="0" presId="urn:microsoft.com/office/officeart/2005/8/layout/StepDownProcess"/>
    <dgm:cxn modelId="{660DC902-635B-48ED-AF39-A1FB0800DC51}" type="presParOf" srcId="{42E61795-BAFA-41CC-8C1B-B478C4187949}" destId="{86E3F9A4-06BD-4584-9BD7-00612235278A}" srcOrd="4" destOrd="0" presId="urn:microsoft.com/office/officeart/2005/8/layout/StepDownProcess"/>
    <dgm:cxn modelId="{F8D2E571-DD5D-4FB7-B812-4FC5ACED181E}" type="presParOf" srcId="{86E3F9A4-06BD-4584-9BD7-00612235278A}" destId="{5C7123E5-06CC-4913-8AE3-4636078E716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4C2749-153D-4402-A372-D81B66B6F42B}"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CACD38DF-7430-4D79-BF25-34B9CB8A54F6}">
      <dgm:prSet phldrT="[Text]"/>
      <dgm:spPr/>
      <dgm:t>
        <a:bodyPr/>
        <a:lstStyle/>
        <a:p>
          <a:r>
            <a:rPr lang="en-US" dirty="0">
              <a:latin typeface="Arial" panose="020B0604020202020204" pitchFamily="34" charset="0"/>
              <a:cs typeface="Arial" panose="020B0604020202020204" pitchFamily="34" charset="0"/>
            </a:rPr>
            <a:t>Log onto your computer. </a:t>
          </a:r>
        </a:p>
      </dgm:t>
    </dgm:pt>
    <dgm:pt modelId="{13F759F5-A1E2-4AFE-A00B-597839B142A3}" type="parTrans" cxnId="{D8B410E2-8AEC-49E2-9828-BCF033337F54}">
      <dgm:prSet/>
      <dgm:spPr/>
      <dgm:t>
        <a:bodyPr/>
        <a:lstStyle/>
        <a:p>
          <a:endParaRPr lang="en-US"/>
        </a:p>
      </dgm:t>
    </dgm:pt>
    <dgm:pt modelId="{16606F01-CD12-465C-B5E5-81E428088A94}" type="sibTrans" cxnId="{D8B410E2-8AEC-49E2-9828-BCF033337F54}">
      <dgm:prSet/>
      <dgm:spPr/>
      <dgm:t>
        <a:bodyPr/>
        <a:lstStyle/>
        <a:p>
          <a:endParaRPr lang="en-US"/>
        </a:p>
      </dgm:t>
    </dgm:pt>
    <dgm:pt modelId="{055ACBE8-BDA5-418A-89A3-5E6B53EB8F9F}">
      <dgm:prSet phldrT="[Text]"/>
      <dgm:spPr/>
      <dgm:t>
        <a:bodyPr/>
        <a:lstStyle/>
        <a:p>
          <a:r>
            <a:rPr lang="en-US" dirty="0">
              <a:latin typeface="Arial" panose="020B0604020202020204" pitchFamily="34" charset="0"/>
              <a:cs typeface="Arial" panose="020B0604020202020204" pitchFamily="34" charset="0"/>
            </a:rPr>
            <a:t>Open an internet browser</a:t>
          </a:r>
        </a:p>
      </dgm:t>
    </dgm:pt>
    <dgm:pt modelId="{ACA0D8D7-5CCF-4413-8B35-B3EB08B88374}" type="parTrans" cxnId="{F6F0C357-9512-45B9-B75B-3C8A696D11E3}">
      <dgm:prSet/>
      <dgm:spPr/>
      <dgm:t>
        <a:bodyPr/>
        <a:lstStyle/>
        <a:p>
          <a:endParaRPr lang="en-US"/>
        </a:p>
      </dgm:t>
    </dgm:pt>
    <dgm:pt modelId="{02A5DF73-408C-4D9B-89DD-DFF69DFF3F5D}" type="sibTrans" cxnId="{F6F0C357-9512-45B9-B75B-3C8A696D11E3}">
      <dgm:prSet/>
      <dgm:spPr/>
      <dgm:t>
        <a:bodyPr/>
        <a:lstStyle/>
        <a:p>
          <a:endParaRPr lang="en-US"/>
        </a:p>
      </dgm:t>
    </dgm:pt>
    <dgm:pt modelId="{85F90D78-3D2F-4089-9291-24D9E234C499}">
      <dgm:prSet phldrT="[Text]"/>
      <dgm:spPr/>
      <dgm:t>
        <a:bodyPr/>
        <a:lstStyle/>
        <a:p>
          <a:r>
            <a:rPr lang="en-US" dirty="0">
              <a:solidFill>
                <a:schemeClr val="tx1"/>
              </a:solidFill>
              <a:latin typeface="Arial" panose="020B0604020202020204" pitchFamily="34" charset="0"/>
              <a:cs typeface="Arial" panose="020B0604020202020204" pitchFamily="34" charset="0"/>
            </a:rPr>
            <a:t>Go to dw.scsk12.org/EdFiDashboard/</a:t>
          </a:r>
        </a:p>
      </dgm:t>
    </dgm:pt>
    <dgm:pt modelId="{9E9FDC3C-0250-4E80-A228-7610D6FD48BE}" type="parTrans" cxnId="{E5660F04-8240-4E98-88BF-34183A7F80E4}">
      <dgm:prSet/>
      <dgm:spPr/>
      <dgm:t>
        <a:bodyPr/>
        <a:lstStyle/>
        <a:p>
          <a:endParaRPr lang="en-US"/>
        </a:p>
      </dgm:t>
    </dgm:pt>
    <dgm:pt modelId="{7D8B00E2-D1A7-4AAD-889C-C42FF3CDB7ED}" type="sibTrans" cxnId="{E5660F04-8240-4E98-88BF-34183A7F80E4}">
      <dgm:prSet/>
      <dgm:spPr/>
      <dgm:t>
        <a:bodyPr/>
        <a:lstStyle/>
        <a:p>
          <a:endParaRPr lang="en-US"/>
        </a:p>
      </dgm:t>
    </dgm:pt>
    <dgm:pt modelId="{F76D5BBD-6A3E-40EA-98A5-CC620BC82F97}">
      <dgm:prSet phldrT="[Text]"/>
      <dgm:spPr/>
      <dgm:t>
        <a:bodyPr/>
        <a:lstStyle/>
        <a:p>
          <a:r>
            <a:rPr lang="en-US" dirty="0">
              <a:latin typeface="Arial" panose="020B0604020202020204" pitchFamily="34" charset="0"/>
              <a:cs typeface="Arial" panose="020B0604020202020204" pitchFamily="34" charset="0"/>
            </a:rPr>
            <a:t>User Name: Shelby (AD) credentials</a:t>
          </a:r>
          <a:endParaRPr lang="en-US" i="1" dirty="0">
            <a:latin typeface="Arial" panose="020B0604020202020204" pitchFamily="34" charset="0"/>
            <a:cs typeface="Arial" panose="020B0604020202020204" pitchFamily="34" charset="0"/>
          </a:endParaRPr>
        </a:p>
      </dgm:t>
    </dgm:pt>
    <dgm:pt modelId="{68FEA3DF-44BB-4870-96C1-CE682A87F5A9}" type="parTrans" cxnId="{E12470AB-74BB-4813-869A-12A50D1A8AAB}">
      <dgm:prSet/>
      <dgm:spPr/>
      <dgm:t>
        <a:bodyPr/>
        <a:lstStyle/>
        <a:p>
          <a:endParaRPr lang="en-US"/>
        </a:p>
      </dgm:t>
    </dgm:pt>
    <dgm:pt modelId="{F6C7AC38-E4CF-4D94-AA99-44C4CE4F05C7}" type="sibTrans" cxnId="{E12470AB-74BB-4813-869A-12A50D1A8AAB}">
      <dgm:prSet/>
      <dgm:spPr/>
      <dgm:t>
        <a:bodyPr/>
        <a:lstStyle/>
        <a:p>
          <a:endParaRPr lang="en-US"/>
        </a:p>
      </dgm:t>
    </dgm:pt>
    <dgm:pt modelId="{B49303F2-1C8D-498D-B428-8E9AAA1068CE}">
      <dgm:prSet phldrT="[Text]"/>
      <dgm:spPr/>
      <dgm:t>
        <a:bodyPr/>
        <a:lstStyle/>
        <a:p>
          <a:r>
            <a:rPr lang="en-US" dirty="0">
              <a:latin typeface="Arial" panose="020B0604020202020204" pitchFamily="34" charset="0"/>
              <a:cs typeface="Arial" panose="020B0604020202020204" pitchFamily="34" charset="0"/>
            </a:rPr>
            <a:t>Password: Shelby (AD) credentials</a:t>
          </a:r>
          <a:endParaRPr lang="en-US" i="1" dirty="0">
            <a:latin typeface="Arial" panose="020B0604020202020204" pitchFamily="34" charset="0"/>
            <a:cs typeface="Arial" panose="020B0604020202020204" pitchFamily="34" charset="0"/>
          </a:endParaRPr>
        </a:p>
      </dgm:t>
    </dgm:pt>
    <dgm:pt modelId="{75C936B1-CD73-4782-B040-C21853C224F4}" type="parTrans" cxnId="{4F242832-3887-42A0-9389-C84A7F6814C2}">
      <dgm:prSet/>
      <dgm:spPr/>
      <dgm:t>
        <a:bodyPr/>
        <a:lstStyle/>
        <a:p>
          <a:endParaRPr lang="en-US"/>
        </a:p>
      </dgm:t>
    </dgm:pt>
    <dgm:pt modelId="{8317604E-DA29-4C45-9CEC-496E4A07E1BB}" type="sibTrans" cxnId="{4F242832-3887-42A0-9389-C84A7F6814C2}">
      <dgm:prSet/>
      <dgm:spPr/>
      <dgm:t>
        <a:bodyPr/>
        <a:lstStyle/>
        <a:p>
          <a:endParaRPr lang="en-US"/>
        </a:p>
      </dgm:t>
    </dgm:pt>
    <dgm:pt modelId="{5FE03F6A-3C14-44D3-8413-7C8194B5463D}">
      <dgm:prSet phldrT="[Text]"/>
      <dgm:spPr/>
      <dgm:t>
        <a:bodyPr/>
        <a:lstStyle/>
        <a:p>
          <a:endParaRPr lang="en-US" dirty="0"/>
        </a:p>
      </dgm:t>
    </dgm:pt>
    <dgm:pt modelId="{5049F981-093B-4243-AD34-9752E240FEA9}" type="parTrans" cxnId="{C0F84AA5-815C-49C1-B90D-0360972CF9F0}">
      <dgm:prSet/>
      <dgm:spPr/>
      <dgm:t>
        <a:bodyPr/>
        <a:lstStyle/>
        <a:p>
          <a:endParaRPr lang="en-US"/>
        </a:p>
      </dgm:t>
    </dgm:pt>
    <dgm:pt modelId="{26BD3476-2F14-466F-8DCE-729547B5CAC8}" type="sibTrans" cxnId="{C0F84AA5-815C-49C1-B90D-0360972CF9F0}">
      <dgm:prSet/>
      <dgm:spPr/>
      <dgm:t>
        <a:bodyPr/>
        <a:lstStyle/>
        <a:p>
          <a:endParaRPr lang="en-US"/>
        </a:p>
      </dgm:t>
    </dgm:pt>
    <dgm:pt modelId="{D1FD41B3-AC57-4B8B-80E6-4338B56CB5A5}">
      <dgm:prSet phldrT="[Text]"/>
      <dgm:spPr/>
      <dgm:t>
        <a:bodyPr/>
        <a:lstStyle/>
        <a:p>
          <a:endParaRPr lang="en-US" dirty="0"/>
        </a:p>
      </dgm:t>
    </dgm:pt>
    <dgm:pt modelId="{7C5011B3-0152-4B9F-811A-10C9C9E7B676}" type="parTrans" cxnId="{DE0E874A-B101-4961-846F-055DD4FEC407}">
      <dgm:prSet/>
      <dgm:spPr/>
      <dgm:t>
        <a:bodyPr/>
        <a:lstStyle/>
        <a:p>
          <a:endParaRPr lang="en-US"/>
        </a:p>
      </dgm:t>
    </dgm:pt>
    <dgm:pt modelId="{778845DE-EDBA-44AD-993B-7A46CB4826FD}" type="sibTrans" cxnId="{DE0E874A-B101-4961-846F-055DD4FEC407}">
      <dgm:prSet/>
      <dgm:spPr/>
      <dgm:t>
        <a:bodyPr/>
        <a:lstStyle/>
        <a:p>
          <a:endParaRPr lang="en-US"/>
        </a:p>
      </dgm:t>
    </dgm:pt>
    <dgm:pt modelId="{F8563EC3-E329-416D-84EF-70860A492CC7}">
      <dgm:prSet phldrT="[Text]"/>
      <dgm:spPr/>
      <dgm:t>
        <a:bodyPr/>
        <a:lstStyle/>
        <a:p>
          <a:endParaRPr lang="en-US" dirty="0"/>
        </a:p>
      </dgm:t>
    </dgm:pt>
    <dgm:pt modelId="{B18768CB-654B-444A-94FF-B38FF0B05DD1}" type="parTrans" cxnId="{FE878478-DB75-467A-A90B-B6F9D97798B2}">
      <dgm:prSet/>
      <dgm:spPr/>
      <dgm:t>
        <a:bodyPr/>
        <a:lstStyle/>
        <a:p>
          <a:endParaRPr lang="en-US"/>
        </a:p>
      </dgm:t>
    </dgm:pt>
    <dgm:pt modelId="{17C4A4E9-7B2C-4DF9-A586-ABCCF784E798}" type="sibTrans" cxnId="{FE878478-DB75-467A-A90B-B6F9D97798B2}">
      <dgm:prSet/>
      <dgm:spPr/>
      <dgm:t>
        <a:bodyPr/>
        <a:lstStyle/>
        <a:p>
          <a:endParaRPr lang="en-US"/>
        </a:p>
      </dgm:t>
    </dgm:pt>
    <dgm:pt modelId="{8BCAF2E9-7A56-433D-9143-5C838F672358}">
      <dgm:prSet phldrT="[Text]"/>
      <dgm:spPr/>
      <dgm:t>
        <a:bodyPr/>
        <a:lstStyle/>
        <a:p>
          <a:endParaRPr lang="en-US" dirty="0"/>
        </a:p>
      </dgm:t>
    </dgm:pt>
    <dgm:pt modelId="{6998595E-03C1-4958-9414-28ED7925C3D8}" type="parTrans" cxnId="{B2305722-B790-43D3-819B-6C4F186D1194}">
      <dgm:prSet/>
      <dgm:spPr/>
      <dgm:t>
        <a:bodyPr/>
        <a:lstStyle/>
        <a:p>
          <a:endParaRPr lang="en-US"/>
        </a:p>
      </dgm:t>
    </dgm:pt>
    <dgm:pt modelId="{927911BD-C6DA-46E3-9183-0567B38CDE5E}" type="sibTrans" cxnId="{B2305722-B790-43D3-819B-6C4F186D1194}">
      <dgm:prSet/>
      <dgm:spPr/>
      <dgm:t>
        <a:bodyPr/>
        <a:lstStyle/>
        <a:p>
          <a:endParaRPr lang="en-US"/>
        </a:p>
      </dgm:t>
    </dgm:pt>
    <dgm:pt modelId="{36E0BF4B-6607-4C53-91EA-D08E44B131DC}">
      <dgm:prSet phldrT="[Text]"/>
      <dgm:spPr/>
      <dgm:t>
        <a:bodyPr/>
        <a:lstStyle/>
        <a:p>
          <a:endParaRPr lang="en-US" dirty="0"/>
        </a:p>
      </dgm:t>
    </dgm:pt>
    <dgm:pt modelId="{3F939C3E-F091-42BA-BF33-2EB53C1DA8DF}" type="parTrans" cxnId="{D0F784A0-7964-49B7-8E13-2702225F804E}">
      <dgm:prSet/>
      <dgm:spPr/>
      <dgm:t>
        <a:bodyPr/>
        <a:lstStyle/>
        <a:p>
          <a:endParaRPr lang="en-US"/>
        </a:p>
      </dgm:t>
    </dgm:pt>
    <dgm:pt modelId="{D79CECF1-07A7-4199-A83D-792D8078EFD1}" type="sibTrans" cxnId="{D0F784A0-7964-49B7-8E13-2702225F804E}">
      <dgm:prSet/>
      <dgm:spPr/>
      <dgm:t>
        <a:bodyPr/>
        <a:lstStyle/>
        <a:p>
          <a:endParaRPr lang="en-US"/>
        </a:p>
      </dgm:t>
    </dgm:pt>
    <dgm:pt modelId="{BC6A59ED-AA1C-4B18-AA7F-9A7D2687CD29}" type="pres">
      <dgm:prSet presAssocID="{064C2749-153D-4402-A372-D81B66B6F42B}" presName="linearFlow" presStyleCnt="0">
        <dgm:presLayoutVars>
          <dgm:dir/>
          <dgm:animLvl val="lvl"/>
          <dgm:resizeHandles val="exact"/>
        </dgm:presLayoutVars>
      </dgm:prSet>
      <dgm:spPr/>
    </dgm:pt>
    <dgm:pt modelId="{2D1EC4F2-3D1F-4E70-9448-B164A603A831}" type="pres">
      <dgm:prSet presAssocID="{5FE03F6A-3C14-44D3-8413-7C8194B5463D}" presName="composite" presStyleCnt="0"/>
      <dgm:spPr/>
    </dgm:pt>
    <dgm:pt modelId="{46EC03B1-BE1B-4DDA-9E03-1CA03638A845}" type="pres">
      <dgm:prSet presAssocID="{5FE03F6A-3C14-44D3-8413-7C8194B5463D}" presName="parentText" presStyleLbl="alignNode1" presStyleIdx="0" presStyleCnt="5">
        <dgm:presLayoutVars>
          <dgm:chMax val="1"/>
          <dgm:bulletEnabled val="1"/>
        </dgm:presLayoutVars>
      </dgm:prSet>
      <dgm:spPr/>
    </dgm:pt>
    <dgm:pt modelId="{86AE92DB-629B-4369-9046-8FF38657A3B9}" type="pres">
      <dgm:prSet presAssocID="{5FE03F6A-3C14-44D3-8413-7C8194B5463D}" presName="descendantText" presStyleLbl="alignAcc1" presStyleIdx="0" presStyleCnt="5">
        <dgm:presLayoutVars>
          <dgm:bulletEnabled val="1"/>
        </dgm:presLayoutVars>
      </dgm:prSet>
      <dgm:spPr/>
    </dgm:pt>
    <dgm:pt modelId="{80FB003E-33B8-47AC-B2ED-540C76BB1B98}" type="pres">
      <dgm:prSet presAssocID="{26BD3476-2F14-466F-8DCE-729547B5CAC8}" presName="sp" presStyleCnt="0"/>
      <dgm:spPr/>
    </dgm:pt>
    <dgm:pt modelId="{87740753-EEB9-4A6B-B319-77AF46CD0B84}" type="pres">
      <dgm:prSet presAssocID="{D1FD41B3-AC57-4B8B-80E6-4338B56CB5A5}" presName="composite" presStyleCnt="0"/>
      <dgm:spPr/>
    </dgm:pt>
    <dgm:pt modelId="{5D217444-9AE7-4D8A-83F6-D6B1F5A628F4}" type="pres">
      <dgm:prSet presAssocID="{D1FD41B3-AC57-4B8B-80E6-4338B56CB5A5}" presName="parentText" presStyleLbl="alignNode1" presStyleIdx="1" presStyleCnt="5">
        <dgm:presLayoutVars>
          <dgm:chMax val="1"/>
          <dgm:bulletEnabled val="1"/>
        </dgm:presLayoutVars>
      </dgm:prSet>
      <dgm:spPr/>
    </dgm:pt>
    <dgm:pt modelId="{7A74E5F1-60E6-4651-8C98-6338EB272E0C}" type="pres">
      <dgm:prSet presAssocID="{D1FD41B3-AC57-4B8B-80E6-4338B56CB5A5}" presName="descendantText" presStyleLbl="alignAcc1" presStyleIdx="1" presStyleCnt="5">
        <dgm:presLayoutVars>
          <dgm:bulletEnabled val="1"/>
        </dgm:presLayoutVars>
      </dgm:prSet>
      <dgm:spPr/>
    </dgm:pt>
    <dgm:pt modelId="{F9E1012E-0332-4F2B-9AA2-D7C81BA10213}" type="pres">
      <dgm:prSet presAssocID="{778845DE-EDBA-44AD-993B-7A46CB4826FD}" presName="sp" presStyleCnt="0"/>
      <dgm:spPr/>
    </dgm:pt>
    <dgm:pt modelId="{72C7B07D-017A-4805-934B-B028EB2902B3}" type="pres">
      <dgm:prSet presAssocID="{F8563EC3-E329-416D-84EF-70860A492CC7}" presName="composite" presStyleCnt="0"/>
      <dgm:spPr/>
    </dgm:pt>
    <dgm:pt modelId="{541792BE-6E32-4081-88EE-903127C25671}" type="pres">
      <dgm:prSet presAssocID="{F8563EC3-E329-416D-84EF-70860A492CC7}" presName="parentText" presStyleLbl="alignNode1" presStyleIdx="2" presStyleCnt="5">
        <dgm:presLayoutVars>
          <dgm:chMax val="1"/>
          <dgm:bulletEnabled val="1"/>
        </dgm:presLayoutVars>
      </dgm:prSet>
      <dgm:spPr/>
    </dgm:pt>
    <dgm:pt modelId="{BAF2C3EA-CBC6-4DA9-AF8D-D92F9A7ADAD2}" type="pres">
      <dgm:prSet presAssocID="{F8563EC3-E329-416D-84EF-70860A492CC7}" presName="descendantText" presStyleLbl="alignAcc1" presStyleIdx="2" presStyleCnt="5" custLinFactNeighborX="-4" custLinFactNeighborY="3195">
        <dgm:presLayoutVars>
          <dgm:bulletEnabled val="1"/>
        </dgm:presLayoutVars>
      </dgm:prSet>
      <dgm:spPr/>
    </dgm:pt>
    <dgm:pt modelId="{E493369D-CA2F-4261-BF98-17646CAD8DD4}" type="pres">
      <dgm:prSet presAssocID="{17C4A4E9-7B2C-4DF9-A586-ABCCF784E798}" presName="sp" presStyleCnt="0"/>
      <dgm:spPr/>
    </dgm:pt>
    <dgm:pt modelId="{99A59AEB-BB33-4952-B396-33863D86191D}" type="pres">
      <dgm:prSet presAssocID="{8BCAF2E9-7A56-433D-9143-5C838F672358}" presName="composite" presStyleCnt="0"/>
      <dgm:spPr/>
    </dgm:pt>
    <dgm:pt modelId="{9F40643F-F58D-4843-AEB5-07E2403347CE}" type="pres">
      <dgm:prSet presAssocID="{8BCAF2E9-7A56-433D-9143-5C838F672358}" presName="parentText" presStyleLbl="alignNode1" presStyleIdx="3" presStyleCnt="5">
        <dgm:presLayoutVars>
          <dgm:chMax val="1"/>
          <dgm:bulletEnabled val="1"/>
        </dgm:presLayoutVars>
      </dgm:prSet>
      <dgm:spPr/>
    </dgm:pt>
    <dgm:pt modelId="{D38439CE-57A3-41DB-AC61-BAE74316C413}" type="pres">
      <dgm:prSet presAssocID="{8BCAF2E9-7A56-433D-9143-5C838F672358}" presName="descendantText" presStyleLbl="alignAcc1" presStyleIdx="3" presStyleCnt="5">
        <dgm:presLayoutVars>
          <dgm:bulletEnabled val="1"/>
        </dgm:presLayoutVars>
      </dgm:prSet>
      <dgm:spPr/>
    </dgm:pt>
    <dgm:pt modelId="{4798C67B-0DDC-4C76-9AD2-34213D191658}" type="pres">
      <dgm:prSet presAssocID="{927911BD-C6DA-46E3-9183-0567B38CDE5E}" presName="sp" presStyleCnt="0"/>
      <dgm:spPr/>
    </dgm:pt>
    <dgm:pt modelId="{52BB1120-A884-4C88-9601-F5B222147D8D}" type="pres">
      <dgm:prSet presAssocID="{36E0BF4B-6607-4C53-91EA-D08E44B131DC}" presName="composite" presStyleCnt="0"/>
      <dgm:spPr/>
    </dgm:pt>
    <dgm:pt modelId="{C7E5F0D9-A8A5-4321-9B00-529A6D1D2EBD}" type="pres">
      <dgm:prSet presAssocID="{36E0BF4B-6607-4C53-91EA-D08E44B131DC}" presName="parentText" presStyleLbl="alignNode1" presStyleIdx="4" presStyleCnt="5">
        <dgm:presLayoutVars>
          <dgm:chMax val="1"/>
          <dgm:bulletEnabled val="1"/>
        </dgm:presLayoutVars>
      </dgm:prSet>
      <dgm:spPr/>
    </dgm:pt>
    <dgm:pt modelId="{494CC759-FB15-4EAB-B206-F6EE9F2370F4}" type="pres">
      <dgm:prSet presAssocID="{36E0BF4B-6607-4C53-91EA-D08E44B131DC}" presName="descendantText" presStyleLbl="alignAcc1" presStyleIdx="4" presStyleCnt="5">
        <dgm:presLayoutVars>
          <dgm:bulletEnabled val="1"/>
        </dgm:presLayoutVars>
      </dgm:prSet>
      <dgm:spPr/>
    </dgm:pt>
  </dgm:ptLst>
  <dgm:cxnLst>
    <dgm:cxn modelId="{16AAD489-CBC6-BB4B-BE4D-FB0111437221}" type="presOf" srcId="{8BCAF2E9-7A56-433D-9143-5C838F672358}" destId="{9F40643F-F58D-4843-AEB5-07E2403347CE}" srcOrd="0" destOrd="0" presId="urn:microsoft.com/office/officeart/2005/8/layout/chevron2"/>
    <dgm:cxn modelId="{D8B410E2-8AEC-49E2-9828-BCF033337F54}" srcId="{5FE03F6A-3C14-44D3-8413-7C8194B5463D}" destId="{CACD38DF-7430-4D79-BF25-34B9CB8A54F6}" srcOrd="0" destOrd="0" parTransId="{13F759F5-A1E2-4AFE-A00B-597839B142A3}" sibTransId="{16606F01-CD12-465C-B5E5-81E428088A94}"/>
    <dgm:cxn modelId="{B2305722-B790-43D3-819B-6C4F186D1194}" srcId="{064C2749-153D-4402-A372-D81B66B6F42B}" destId="{8BCAF2E9-7A56-433D-9143-5C838F672358}" srcOrd="3" destOrd="0" parTransId="{6998595E-03C1-4958-9414-28ED7925C3D8}" sibTransId="{927911BD-C6DA-46E3-9183-0567B38CDE5E}"/>
    <dgm:cxn modelId="{FF913193-9F29-9042-8E49-76B1067DA16B}" type="presOf" srcId="{F8563EC3-E329-416D-84EF-70860A492CC7}" destId="{541792BE-6E32-4081-88EE-903127C25671}" srcOrd="0" destOrd="0" presId="urn:microsoft.com/office/officeart/2005/8/layout/chevron2"/>
    <dgm:cxn modelId="{34A12066-66A8-9C4A-8809-DD60AEC567B9}" type="presOf" srcId="{CACD38DF-7430-4D79-BF25-34B9CB8A54F6}" destId="{86AE92DB-629B-4369-9046-8FF38657A3B9}" srcOrd="0" destOrd="0" presId="urn:microsoft.com/office/officeart/2005/8/layout/chevron2"/>
    <dgm:cxn modelId="{C9BC198E-6A3C-9542-9E62-DC5E8CE4C5C3}" type="presOf" srcId="{064C2749-153D-4402-A372-D81B66B6F42B}" destId="{BC6A59ED-AA1C-4B18-AA7F-9A7D2687CD29}" srcOrd="0" destOrd="0" presId="urn:microsoft.com/office/officeart/2005/8/layout/chevron2"/>
    <dgm:cxn modelId="{E12470AB-74BB-4813-869A-12A50D1A8AAB}" srcId="{8BCAF2E9-7A56-433D-9143-5C838F672358}" destId="{F76D5BBD-6A3E-40EA-98A5-CC620BC82F97}" srcOrd="0" destOrd="0" parTransId="{68FEA3DF-44BB-4870-96C1-CE682A87F5A9}" sibTransId="{F6C7AC38-E4CF-4D94-AA99-44C4CE4F05C7}"/>
    <dgm:cxn modelId="{E5660F04-8240-4E98-88BF-34183A7F80E4}" srcId="{F8563EC3-E329-416D-84EF-70860A492CC7}" destId="{85F90D78-3D2F-4089-9291-24D9E234C499}" srcOrd="0" destOrd="0" parTransId="{9E9FDC3C-0250-4E80-A228-7610D6FD48BE}" sibTransId="{7D8B00E2-D1A7-4AAD-889C-C42FF3CDB7ED}"/>
    <dgm:cxn modelId="{682CF600-5050-294E-8AA8-DFB1471C7912}" type="presOf" srcId="{D1FD41B3-AC57-4B8B-80E6-4338B56CB5A5}" destId="{5D217444-9AE7-4D8A-83F6-D6B1F5A628F4}" srcOrd="0" destOrd="0" presId="urn:microsoft.com/office/officeart/2005/8/layout/chevron2"/>
    <dgm:cxn modelId="{535513F9-0749-0F46-B349-2090B5751971}" type="presOf" srcId="{5FE03F6A-3C14-44D3-8413-7C8194B5463D}" destId="{46EC03B1-BE1B-4DDA-9E03-1CA03638A845}" srcOrd="0" destOrd="0" presId="urn:microsoft.com/office/officeart/2005/8/layout/chevron2"/>
    <dgm:cxn modelId="{3A19CF42-716C-6A47-A5F4-F80769DF0EBC}" type="presOf" srcId="{B49303F2-1C8D-498D-B428-8E9AAA1068CE}" destId="{494CC759-FB15-4EAB-B206-F6EE9F2370F4}" srcOrd="0" destOrd="0" presId="urn:microsoft.com/office/officeart/2005/8/layout/chevron2"/>
    <dgm:cxn modelId="{DE0E874A-B101-4961-846F-055DD4FEC407}" srcId="{064C2749-153D-4402-A372-D81B66B6F42B}" destId="{D1FD41B3-AC57-4B8B-80E6-4338B56CB5A5}" srcOrd="1" destOrd="0" parTransId="{7C5011B3-0152-4B9F-811A-10C9C9E7B676}" sibTransId="{778845DE-EDBA-44AD-993B-7A46CB4826FD}"/>
    <dgm:cxn modelId="{F6F0C357-9512-45B9-B75B-3C8A696D11E3}" srcId="{D1FD41B3-AC57-4B8B-80E6-4338B56CB5A5}" destId="{055ACBE8-BDA5-418A-89A3-5E6B53EB8F9F}" srcOrd="0" destOrd="0" parTransId="{ACA0D8D7-5CCF-4413-8B35-B3EB08B88374}" sibTransId="{02A5DF73-408C-4D9B-89DD-DFF69DFF3F5D}"/>
    <dgm:cxn modelId="{911B9451-B83A-3F4A-B8D9-BE19245ACD5A}" type="presOf" srcId="{85F90D78-3D2F-4089-9291-24D9E234C499}" destId="{BAF2C3EA-CBC6-4DA9-AF8D-D92F9A7ADAD2}" srcOrd="0" destOrd="0" presId="urn:microsoft.com/office/officeart/2005/8/layout/chevron2"/>
    <dgm:cxn modelId="{85B6C08F-EA45-8143-8CC8-7EFB76AC3DFA}" type="presOf" srcId="{055ACBE8-BDA5-418A-89A3-5E6B53EB8F9F}" destId="{7A74E5F1-60E6-4651-8C98-6338EB272E0C}" srcOrd="0" destOrd="0" presId="urn:microsoft.com/office/officeart/2005/8/layout/chevron2"/>
    <dgm:cxn modelId="{960E2B35-3A77-704C-AB84-737F426DA904}" type="presOf" srcId="{36E0BF4B-6607-4C53-91EA-D08E44B131DC}" destId="{C7E5F0D9-A8A5-4321-9B00-529A6D1D2EBD}" srcOrd="0" destOrd="0" presId="urn:microsoft.com/office/officeart/2005/8/layout/chevron2"/>
    <dgm:cxn modelId="{E802A6E9-D55B-E84F-A6E8-76E73FB3FEAE}" type="presOf" srcId="{F76D5BBD-6A3E-40EA-98A5-CC620BC82F97}" destId="{D38439CE-57A3-41DB-AC61-BAE74316C413}" srcOrd="0" destOrd="0" presId="urn:microsoft.com/office/officeart/2005/8/layout/chevron2"/>
    <dgm:cxn modelId="{C0F84AA5-815C-49C1-B90D-0360972CF9F0}" srcId="{064C2749-153D-4402-A372-D81B66B6F42B}" destId="{5FE03F6A-3C14-44D3-8413-7C8194B5463D}" srcOrd="0" destOrd="0" parTransId="{5049F981-093B-4243-AD34-9752E240FEA9}" sibTransId="{26BD3476-2F14-466F-8DCE-729547B5CAC8}"/>
    <dgm:cxn modelId="{D0F784A0-7964-49B7-8E13-2702225F804E}" srcId="{064C2749-153D-4402-A372-D81B66B6F42B}" destId="{36E0BF4B-6607-4C53-91EA-D08E44B131DC}" srcOrd="4" destOrd="0" parTransId="{3F939C3E-F091-42BA-BF33-2EB53C1DA8DF}" sibTransId="{D79CECF1-07A7-4199-A83D-792D8078EFD1}"/>
    <dgm:cxn modelId="{4F242832-3887-42A0-9389-C84A7F6814C2}" srcId="{36E0BF4B-6607-4C53-91EA-D08E44B131DC}" destId="{B49303F2-1C8D-498D-B428-8E9AAA1068CE}" srcOrd="0" destOrd="0" parTransId="{75C936B1-CD73-4782-B040-C21853C224F4}" sibTransId="{8317604E-DA29-4C45-9CEC-496E4A07E1BB}"/>
    <dgm:cxn modelId="{FE878478-DB75-467A-A90B-B6F9D97798B2}" srcId="{064C2749-153D-4402-A372-D81B66B6F42B}" destId="{F8563EC3-E329-416D-84EF-70860A492CC7}" srcOrd="2" destOrd="0" parTransId="{B18768CB-654B-444A-94FF-B38FF0B05DD1}" sibTransId="{17C4A4E9-7B2C-4DF9-A586-ABCCF784E798}"/>
    <dgm:cxn modelId="{D4411049-39CD-8C46-B018-D3C3760E301B}" type="presParOf" srcId="{BC6A59ED-AA1C-4B18-AA7F-9A7D2687CD29}" destId="{2D1EC4F2-3D1F-4E70-9448-B164A603A831}" srcOrd="0" destOrd="0" presId="urn:microsoft.com/office/officeart/2005/8/layout/chevron2"/>
    <dgm:cxn modelId="{CAB737A3-6D5A-1F4A-81C4-88BCD666E60C}" type="presParOf" srcId="{2D1EC4F2-3D1F-4E70-9448-B164A603A831}" destId="{46EC03B1-BE1B-4DDA-9E03-1CA03638A845}" srcOrd="0" destOrd="0" presId="urn:microsoft.com/office/officeart/2005/8/layout/chevron2"/>
    <dgm:cxn modelId="{23E12C2E-9DBF-F741-80EE-B7B040C133E1}" type="presParOf" srcId="{2D1EC4F2-3D1F-4E70-9448-B164A603A831}" destId="{86AE92DB-629B-4369-9046-8FF38657A3B9}" srcOrd="1" destOrd="0" presId="urn:microsoft.com/office/officeart/2005/8/layout/chevron2"/>
    <dgm:cxn modelId="{38CE9C0C-1CAA-F444-AE1D-980152F17EBE}" type="presParOf" srcId="{BC6A59ED-AA1C-4B18-AA7F-9A7D2687CD29}" destId="{80FB003E-33B8-47AC-B2ED-540C76BB1B98}" srcOrd="1" destOrd="0" presId="urn:microsoft.com/office/officeart/2005/8/layout/chevron2"/>
    <dgm:cxn modelId="{461B2DEE-663F-D14F-9E4D-FB5DBF69C099}" type="presParOf" srcId="{BC6A59ED-AA1C-4B18-AA7F-9A7D2687CD29}" destId="{87740753-EEB9-4A6B-B319-77AF46CD0B84}" srcOrd="2" destOrd="0" presId="urn:microsoft.com/office/officeart/2005/8/layout/chevron2"/>
    <dgm:cxn modelId="{22DDEFD7-7625-2E46-837F-29F2BFEEE2B3}" type="presParOf" srcId="{87740753-EEB9-4A6B-B319-77AF46CD0B84}" destId="{5D217444-9AE7-4D8A-83F6-D6B1F5A628F4}" srcOrd="0" destOrd="0" presId="urn:microsoft.com/office/officeart/2005/8/layout/chevron2"/>
    <dgm:cxn modelId="{6C768E21-F21A-2B46-995C-01B40E35BB1C}" type="presParOf" srcId="{87740753-EEB9-4A6B-B319-77AF46CD0B84}" destId="{7A74E5F1-60E6-4651-8C98-6338EB272E0C}" srcOrd="1" destOrd="0" presId="urn:microsoft.com/office/officeart/2005/8/layout/chevron2"/>
    <dgm:cxn modelId="{E499D71B-6A26-7444-9151-F94EC2EFF86D}" type="presParOf" srcId="{BC6A59ED-AA1C-4B18-AA7F-9A7D2687CD29}" destId="{F9E1012E-0332-4F2B-9AA2-D7C81BA10213}" srcOrd="3" destOrd="0" presId="urn:microsoft.com/office/officeart/2005/8/layout/chevron2"/>
    <dgm:cxn modelId="{6D3E7AF1-389B-A949-AC21-DEF4790DC727}" type="presParOf" srcId="{BC6A59ED-AA1C-4B18-AA7F-9A7D2687CD29}" destId="{72C7B07D-017A-4805-934B-B028EB2902B3}" srcOrd="4" destOrd="0" presId="urn:microsoft.com/office/officeart/2005/8/layout/chevron2"/>
    <dgm:cxn modelId="{21FAE4FA-898E-0B46-96D2-307150C5051A}" type="presParOf" srcId="{72C7B07D-017A-4805-934B-B028EB2902B3}" destId="{541792BE-6E32-4081-88EE-903127C25671}" srcOrd="0" destOrd="0" presId="urn:microsoft.com/office/officeart/2005/8/layout/chevron2"/>
    <dgm:cxn modelId="{48F27077-7D07-8247-AC5F-88E0153B8224}" type="presParOf" srcId="{72C7B07D-017A-4805-934B-B028EB2902B3}" destId="{BAF2C3EA-CBC6-4DA9-AF8D-D92F9A7ADAD2}" srcOrd="1" destOrd="0" presId="urn:microsoft.com/office/officeart/2005/8/layout/chevron2"/>
    <dgm:cxn modelId="{03322746-1FE0-CC4B-9DB3-2046795B0183}" type="presParOf" srcId="{BC6A59ED-AA1C-4B18-AA7F-9A7D2687CD29}" destId="{E493369D-CA2F-4261-BF98-17646CAD8DD4}" srcOrd="5" destOrd="0" presId="urn:microsoft.com/office/officeart/2005/8/layout/chevron2"/>
    <dgm:cxn modelId="{5E03E35A-7CB9-AB43-94B7-2012566B996B}" type="presParOf" srcId="{BC6A59ED-AA1C-4B18-AA7F-9A7D2687CD29}" destId="{99A59AEB-BB33-4952-B396-33863D86191D}" srcOrd="6" destOrd="0" presId="urn:microsoft.com/office/officeart/2005/8/layout/chevron2"/>
    <dgm:cxn modelId="{49D29C78-FD4E-CC4E-B6F2-0F1765BC24B1}" type="presParOf" srcId="{99A59AEB-BB33-4952-B396-33863D86191D}" destId="{9F40643F-F58D-4843-AEB5-07E2403347CE}" srcOrd="0" destOrd="0" presId="urn:microsoft.com/office/officeart/2005/8/layout/chevron2"/>
    <dgm:cxn modelId="{0EE26C48-1F4C-A943-87D3-069E955DDA67}" type="presParOf" srcId="{99A59AEB-BB33-4952-B396-33863D86191D}" destId="{D38439CE-57A3-41DB-AC61-BAE74316C413}" srcOrd="1" destOrd="0" presId="urn:microsoft.com/office/officeart/2005/8/layout/chevron2"/>
    <dgm:cxn modelId="{219B7BEC-0B92-6B4A-8747-C8785F4A3E37}" type="presParOf" srcId="{BC6A59ED-AA1C-4B18-AA7F-9A7D2687CD29}" destId="{4798C67B-0DDC-4C76-9AD2-34213D191658}" srcOrd="7" destOrd="0" presId="urn:microsoft.com/office/officeart/2005/8/layout/chevron2"/>
    <dgm:cxn modelId="{2A19690F-CF53-DA4F-AC86-7A98EB2C2178}" type="presParOf" srcId="{BC6A59ED-AA1C-4B18-AA7F-9A7D2687CD29}" destId="{52BB1120-A884-4C88-9601-F5B222147D8D}" srcOrd="8" destOrd="0" presId="urn:microsoft.com/office/officeart/2005/8/layout/chevron2"/>
    <dgm:cxn modelId="{469B76E3-0D10-A04B-9BC1-A9B20D727EEE}" type="presParOf" srcId="{52BB1120-A884-4C88-9601-F5B222147D8D}" destId="{C7E5F0D9-A8A5-4321-9B00-529A6D1D2EBD}" srcOrd="0" destOrd="0" presId="urn:microsoft.com/office/officeart/2005/8/layout/chevron2"/>
    <dgm:cxn modelId="{FC34CAAB-1D8F-0843-8372-E2211AA2AE92}" type="presParOf" srcId="{52BB1120-A884-4C88-9601-F5B222147D8D}" destId="{494CC759-FB15-4EAB-B206-F6EE9F2370F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09AAE-89DB-4EDA-BE69-5C364566DCC9}">
      <dsp:nvSpPr>
        <dsp:cNvPr id="0" name=""/>
        <dsp:cNvSpPr/>
      </dsp:nvSpPr>
      <dsp:spPr>
        <a:xfrm>
          <a:off x="1173987" y="1325819"/>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Student</a:t>
          </a:r>
        </a:p>
      </dsp:txBody>
      <dsp:txXfrm>
        <a:off x="1319723" y="1450916"/>
        <a:ext cx="649575" cy="557586"/>
      </dsp:txXfrm>
    </dsp:sp>
    <dsp:sp modelId="{5D64905D-FE05-4CEF-90CC-88DB7992B14A}">
      <dsp:nvSpPr>
        <dsp:cNvPr id="0" name=""/>
        <dsp:cNvSpPr/>
      </dsp:nvSpPr>
      <dsp:spPr>
        <a:xfrm>
          <a:off x="1203420" y="1682770"/>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3E184-8B23-402C-AE6F-C1F9E337C674}">
      <dsp:nvSpPr>
        <dsp:cNvPr id="0" name=""/>
        <dsp:cNvSpPr/>
      </dsp:nvSpPr>
      <dsp:spPr>
        <a:xfrm>
          <a:off x="375133" y="886724"/>
          <a:ext cx="941047" cy="80778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A41EB-8446-4F2B-B314-1DFD3133C7E9}">
      <dsp:nvSpPr>
        <dsp:cNvPr id="0" name=""/>
        <dsp:cNvSpPr/>
      </dsp:nvSpPr>
      <dsp:spPr>
        <a:xfrm>
          <a:off x="1012309" y="1582491"/>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B85A6-B32A-4EA0-96BA-4E0DA6242499}">
      <dsp:nvSpPr>
        <dsp:cNvPr id="0" name=""/>
        <dsp:cNvSpPr/>
      </dsp:nvSpPr>
      <dsp:spPr>
        <a:xfrm>
          <a:off x="1972012" y="880536"/>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School</a:t>
          </a:r>
        </a:p>
      </dsp:txBody>
      <dsp:txXfrm>
        <a:off x="2117748" y="1005633"/>
        <a:ext cx="649575" cy="557586"/>
      </dsp:txXfrm>
    </dsp:sp>
    <dsp:sp modelId="{D5417CD6-1815-457A-BE18-4EE24D87A82A}">
      <dsp:nvSpPr>
        <dsp:cNvPr id="0" name=""/>
        <dsp:cNvSpPr/>
      </dsp:nvSpPr>
      <dsp:spPr>
        <a:xfrm>
          <a:off x="2616650" y="1575450"/>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1D7EC6-1935-4234-B8E7-44B52441872B}">
      <dsp:nvSpPr>
        <dsp:cNvPr id="0" name=""/>
        <dsp:cNvSpPr/>
      </dsp:nvSpPr>
      <dsp:spPr>
        <a:xfrm>
          <a:off x="2774183" y="1324538"/>
          <a:ext cx="941047" cy="80778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CD8DA1-87ED-42C3-93B7-88D04D18CC0B}">
      <dsp:nvSpPr>
        <dsp:cNvPr id="0" name=""/>
        <dsp:cNvSpPr/>
      </dsp:nvSpPr>
      <dsp:spPr>
        <a:xfrm>
          <a:off x="2795740" y="1686397"/>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C1531-F427-4F9D-A2BE-D69A9D77E226}">
      <dsp:nvSpPr>
        <dsp:cNvPr id="0" name=""/>
        <dsp:cNvSpPr/>
      </dsp:nvSpPr>
      <dsp:spPr>
        <a:xfrm>
          <a:off x="1173987" y="445282"/>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Teacher</a:t>
          </a:r>
        </a:p>
      </dsp:txBody>
      <dsp:txXfrm>
        <a:off x="1319723" y="570379"/>
        <a:ext cx="649575" cy="557586"/>
      </dsp:txXfrm>
    </dsp:sp>
    <dsp:sp modelId="{866FBFBC-446D-4278-8064-BFFCB46172F3}">
      <dsp:nvSpPr>
        <dsp:cNvPr id="0" name=""/>
        <dsp:cNvSpPr/>
      </dsp:nvSpPr>
      <dsp:spPr>
        <a:xfrm>
          <a:off x="1814480" y="461924"/>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2C7573-B068-45BB-B11F-78A1589CC017}">
      <dsp:nvSpPr>
        <dsp:cNvPr id="0" name=""/>
        <dsp:cNvSpPr/>
      </dsp:nvSpPr>
      <dsp:spPr>
        <a:xfrm>
          <a:off x="1972012" y="0"/>
          <a:ext cx="941047" cy="80778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A02303-9E1B-45C0-A45B-4D8E59ED47C4}">
      <dsp:nvSpPr>
        <dsp:cNvPr id="0" name=""/>
        <dsp:cNvSpPr/>
      </dsp:nvSpPr>
      <dsp:spPr>
        <a:xfrm>
          <a:off x="1993569" y="358018"/>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7FA78-0191-4251-8355-A274F92D1DDA}">
      <dsp:nvSpPr>
        <dsp:cNvPr id="0" name=""/>
        <dsp:cNvSpPr/>
      </dsp:nvSpPr>
      <dsp:spPr>
        <a:xfrm>
          <a:off x="2774183" y="444002"/>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District</a:t>
          </a:r>
        </a:p>
      </dsp:txBody>
      <dsp:txXfrm>
        <a:off x="2919919" y="569099"/>
        <a:ext cx="649575" cy="557586"/>
      </dsp:txXfrm>
    </dsp:sp>
    <dsp:sp modelId="{BD12CF6E-8D15-42CC-B177-10FE8C9C0B32}">
      <dsp:nvSpPr>
        <dsp:cNvPr id="0" name=""/>
        <dsp:cNvSpPr/>
      </dsp:nvSpPr>
      <dsp:spPr>
        <a:xfrm>
          <a:off x="3583401" y="800526"/>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4FDD6-2355-4CAE-80B7-00C2E7E212B6}">
      <dsp:nvSpPr>
        <dsp:cNvPr id="0" name=""/>
        <dsp:cNvSpPr/>
      </dsp:nvSpPr>
      <dsp:spPr>
        <a:xfrm>
          <a:off x="3579670" y="888004"/>
          <a:ext cx="941047" cy="80778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6B2479-EF61-46A6-B0A9-E67C4CD3F37D}">
      <dsp:nvSpPr>
        <dsp:cNvPr id="0" name=""/>
        <dsp:cNvSpPr/>
      </dsp:nvSpPr>
      <dsp:spPr>
        <a:xfrm>
          <a:off x="3769537" y="902299"/>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AF0AF-6FDF-4CB1-A4CC-3AAE4DB7E77A}">
      <dsp:nvSpPr>
        <dsp:cNvPr id="0" name=""/>
        <dsp:cNvSpPr/>
      </dsp:nvSpPr>
      <dsp:spPr>
        <a:xfrm rot="5400000">
          <a:off x="5178324" y="-2081200"/>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The Ed-Fi Dashboards provide access to historical, timely, and predictive information on Shelby County's students</a:t>
          </a:r>
        </a:p>
      </dsp:txBody>
      <dsp:txXfrm rot="-5400000">
        <a:off x="2981811" y="159636"/>
        <a:ext cx="5256674" cy="819324"/>
      </dsp:txXfrm>
    </dsp:sp>
    <dsp:sp modelId="{66BEF01D-EFE7-40DB-9CBE-41FF3457EF81}">
      <dsp:nvSpPr>
        <dsp:cNvPr id="0" name=""/>
        <dsp:cNvSpPr/>
      </dsp:nvSpPr>
      <dsp:spPr>
        <a:xfrm>
          <a:off x="0" y="1816"/>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ACCESS</a:t>
          </a:r>
        </a:p>
      </dsp:txBody>
      <dsp:txXfrm>
        <a:off x="55404" y="57220"/>
        <a:ext cx="2871003" cy="1024155"/>
      </dsp:txXfrm>
    </dsp:sp>
    <dsp:sp modelId="{570C285C-AB9D-4C46-AD2E-31F6BA0EB9C4}">
      <dsp:nvSpPr>
        <dsp:cNvPr id="0" name=""/>
        <dsp:cNvSpPr/>
      </dsp:nvSpPr>
      <dsp:spPr>
        <a:xfrm rot="5400000">
          <a:off x="5178324" y="-889488"/>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The Dashboards that are easy to view and navigate</a:t>
          </a:r>
        </a:p>
      </dsp:txBody>
      <dsp:txXfrm rot="-5400000">
        <a:off x="2981811" y="1351348"/>
        <a:ext cx="5256674" cy="819324"/>
      </dsp:txXfrm>
    </dsp:sp>
    <dsp:sp modelId="{B5B47BCE-F83D-48AC-A0AA-8475C1A998F3}">
      <dsp:nvSpPr>
        <dsp:cNvPr id="0" name=""/>
        <dsp:cNvSpPr/>
      </dsp:nvSpPr>
      <dsp:spPr>
        <a:xfrm>
          <a:off x="0" y="1193528"/>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EASE</a:t>
          </a:r>
        </a:p>
      </dsp:txBody>
      <dsp:txXfrm>
        <a:off x="55404" y="1248932"/>
        <a:ext cx="2871003" cy="1024155"/>
      </dsp:txXfrm>
    </dsp:sp>
    <dsp:sp modelId="{27BA1E8B-B16F-4693-BC0E-4EC48043129C}">
      <dsp:nvSpPr>
        <dsp:cNvPr id="0" name=""/>
        <dsp:cNvSpPr/>
      </dsp:nvSpPr>
      <dsp:spPr>
        <a:xfrm rot="5400000">
          <a:off x="5178324" y="302223"/>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The Ed-Fi Data Warehouse and Dashboards enable the linking of disparate data sources</a:t>
          </a:r>
        </a:p>
      </dsp:txBody>
      <dsp:txXfrm rot="-5400000">
        <a:off x="2981811" y="2543060"/>
        <a:ext cx="5256674" cy="819324"/>
      </dsp:txXfrm>
    </dsp:sp>
    <dsp:sp modelId="{12DFDB95-FD57-4B8D-90A3-33F99A34FAFA}">
      <dsp:nvSpPr>
        <dsp:cNvPr id="0" name=""/>
        <dsp:cNvSpPr/>
      </dsp:nvSpPr>
      <dsp:spPr>
        <a:xfrm>
          <a:off x="0" y="2385240"/>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LINKS</a:t>
          </a:r>
        </a:p>
      </dsp:txBody>
      <dsp:txXfrm>
        <a:off x="55404" y="2440644"/>
        <a:ext cx="2871003" cy="1024155"/>
      </dsp:txXfrm>
    </dsp:sp>
    <dsp:sp modelId="{5E061313-C0D5-419E-92AE-D6FB5B15A939}">
      <dsp:nvSpPr>
        <dsp:cNvPr id="0" name=""/>
        <dsp:cNvSpPr/>
      </dsp:nvSpPr>
      <dsp:spPr>
        <a:xfrm rot="5400000">
          <a:off x="5040542" y="1515308"/>
          <a:ext cx="1145632" cy="526891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Provides Shelby staff with a multidimensional, </a:t>
          </a:r>
          <a:r>
            <a:rPr lang="en-US" sz="1800" kern="1200" dirty="0">
              <a:solidFill>
                <a:schemeClr val="tx1"/>
              </a:solidFill>
              <a:latin typeface="Arial" panose="020B0604020202020204" pitchFamily="34" charset="0"/>
              <a:cs typeface="Arial" panose="020B0604020202020204" pitchFamily="34" charset="0"/>
            </a:rPr>
            <a:t>holistic picture of student achievement &amp; talent management.</a:t>
          </a:r>
        </a:p>
      </dsp:txBody>
      <dsp:txXfrm rot="-5400000">
        <a:off x="2978900" y="3632876"/>
        <a:ext cx="5212993" cy="1033782"/>
      </dsp:txXfrm>
    </dsp:sp>
    <dsp:sp modelId="{7CDD4EC0-2EA6-4D58-8F35-EBDBEDB8BB65}">
      <dsp:nvSpPr>
        <dsp:cNvPr id="0" name=""/>
        <dsp:cNvSpPr/>
      </dsp:nvSpPr>
      <dsp:spPr>
        <a:xfrm>
          <a:off x="0" y="3578347"/>
          <a:ext cx="2978899" cy="1142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MULTI-DIMENSIONAL</a:t>
          </a:r>
        </a:p>
      </dsp:txBody>
      <dsp:txXfrm>
        <a:off x="55789" y="3634136"/>
        <a:ext cx="2867321" cy="10312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1235C-0B84-4BA3-AD15-043DEFFB8A80}">
      <dsp:nvSpPr>
        <dsp:cNvPr id="0" name=""/>
        <dsp:cNvSpPr/>
      </dsp:nvSpPr>
      <dsp:spPr>
        <a:xfrm rot="10800000">
          <a:off x="2226140" y="96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 Ed-Fi Dashboards were built to help users view a broader range of data in more actionable ways than was previously possible.</a:t>
          </a:r>
          <a:endParaRPr lang="en-US" sz="2800" kern="1200" dirty="0">
            <a:latin typeface="Arial" panose="020B0604020202020204" pitchFamily="34" charset="0"/>
            <a:cs typeface="Arial" panose="020B0604020202020204" pitchFamily="34" charset="0"/>
          </a:endParaRPr>
        </a:p>
      </dsp:txBody>
      <dsp:txXfrm rot="10800000">
        <a:off x="2461174" y="961"/>
        <a:ext cx="7669954" cy="940136"/>
      </dsp:txXfrm>
    </dsp:sp>
    <dsp:sp modelId="{20F34C0F-3A31-4EA2-916D-8F12CAE2C445}">
      <dsp:nvSpPr>
        <dsp:cNvPr id="0" name=""/>
        <dsp:cNvSpPr/>
      </dsp:nvSpPr>
      <dsp:spPr>
        <a:xfrm>
          <a:off x="1756071" y="96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43F46D-5DFC-4CD7-91F8-67FD1AA3595F}">
      <dsp:nvSpPr>
        <dsp:cNvPr id="0" name=""/>
        <dsp:cNvSpPr/>
      </dsp:nvSpPr>
      <dsp:spPr>
        <a:xfrm rot="10800000">
          <a:off x="2226140" y="121094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There is no “magic” to the data. Ed-Fi Dashboards reflect data exactly as it is loaded into the data sources by districts and schools.</a:t>
          </a:r>
        </a:p>
      </dsp:txBody>
      <dsp:txXfrm rot="10800000">
        <a:off x="2461174" y="1210941"/>
        <a:ext cx="7669954" cy="940136"/>
      </dsp:txXfrm>
    </dsp:sp>
    <dsp:sp modelId="{7A4875AA-E6D4-4FBB-B51C-215A349AE4EA}">
      <dsp:nvSpPr>
        <dsp:cNvPr id="0" name=""/>
        <dsp:cNvSpPr/>
      </dsp:nvSpPr>
      <dsp:spPr>
        <a:xfrm>
          <a:off x="1756071" y="121094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BF6E9-D716-4AD0-AB8D-CA9840D828CD}">
      <dsp:nvSpPr>
        <dsp:cNvPr id="0" name=""/>
        <dsp:cNvSpPr/>
      </dsp:nvSpPr>
      <dsp:spPr>
        <a:xfrm rot="10800000">
          <a:off x="2226140" y="242092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There are many ways to use the Ed-Fi Dashboards. Find the ones that are most helpful to you.</a:t>
          </a:r>
          <a:endParaRPr lang="en-US" sz="2000" kern="1200" dirty="0">
            <a:latin typeface="Arial" panose="020B0604020202020204" pitchFamily="34" charset="0"/>
            <a:cs typeface="Arial" panose="020B0604020202020204" pitchFamily="34" charset="0"/>
          </a:endParaRPr>
        </a:p>
      </dsp:txBody>
      <dsp:txXfrm rot="10800000">
        <a:off x="2461174" y="2420921"/>
        <a:ext cx="7669954" cy="940136"/>
      </dsp:txXfrm>
    </dsp:sp>
    <dsp:sp modelId="{250E9DCE-DCDF-4BD3-B06E-685A4098D04A}">
      <dsp:nvSpPr>
        <dsp:cNvPr id="0" name=""/>
        <dsp:cNvSpPr/>
      </dsp:nvSpPr>
      <dsp:spPr>
        <a:xfrm>
          <a:off x="1756071" y="242092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4E8E2-7F23-4279-B32C-D1AF5F8F2D09}">
      <dsp:nvSpPr>
        <dsp:cNvPr id="0" name=""/>
        <dsp:cNvSpPr/>
      </dsp:nvSpPr>
      <dsp:spPr>
        <a:xfrm rot="10800000">
          <a:off x="2226140" y="3630902"/>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latin typeface="Arial" panose="020B0604020202020204" pitchFamily="34" charset="0"/>
              <a:cs typeface="Arial" panose="020B0604020202020204" pitchFamily="34" charset="0"/>
            </a:rPr>
            <a:t>Ed-Fi Dashboards will be launched district-wide in Fall 2016. We want your help to determine what might be improved before then!</a:t>
          </a:r>
          <a:endParaRPr lang="en-US" sz="2000" kern="1200" dirty="0">
            <a:latin typeface="Arial" panose="020B0604020202020204" pitchFamily="34" charset="0"/>
            <a:cs typeface="Arial" panose="020B0604020202020204" pitchFamily="34" charset="0"/>
          </a:endParaRPr>
        </a:p>
      </dsp:txBody>
      <dsp:txXfrm rot="10800000">
        <a:off x="2461174" y="3630902"/>
        <a:ext cx="7669954" cy="940136"/>
      </dsp:txXfrm>
    </dsp:sp>
    <dsp:sp modelId="{10F45EE4-E3D0-42A8-AE99-B92679B692D1}">
      <dsp:nvSpPr>
        <dsp:cNvPr id="0" name=""/>
        <dsp:cNvSpPr/>
      </dsp:nvSpPr>
      <dsp:spPr>
        <a:xfrm>
          <a:off x="1756071" y="3630902"/>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C3D6B-9627-4EE0-A825-2AE7620111E2}">
      <dsp:nvSpPr>
        <dsp:cNvPr id="0" name=""/>
        <dsp:cNvSpPr/>
      </dsp:nvSpPr>
      <dsp:spPr>
        <a:xfrm rot="5400000">
          <a:off x="1932992" y="1202217"/>
          <a:ext cx="1063257" cy="1210481"/>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AF1DC0-DBD9-43E3-AB1D-8673695642CC}">
      <dsp:nvSpPr>
        <dsp:cNvPr id="0" name=""/>
        <dsp:cNvSpPr/>
      </dsp:nvSpPr>
      <dsp:spPr>
        <a:xfrm>
          <a:off x="1117984" y="23574"/>
          <a:ext cx="2856519" cy="1252871"/>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District</a:t>
          </a:r>
        </a:p>
      </dsp:txBody>
      <dsp:txXfrm>
        <a:off x="1179155" y="84745"/>
        <a:ext cx="2734177" cy="1130529"/>
      </dsp:txXfrm>
    </dsp:sp>
    <dsp:sp modelId="{24A237B1-44D1-4F77-AF80-73D20B395D41}">
      <dsp:nvSpPr>
        <dsp:cNvPr id="0" name=""/>
        <dsp:cNvSpPr/>
      </dsp:nvSpPr>
      <dsp:spPr>
        <a:xfrm>
          <a:off x="3441194" y="143064"/>
          <a:ext cx="1301802" cy="1012626"/>
        </a:xfrm>
        <a:prstGeom prst="rect">
          <a:avLst/>
        </a:prstGeom>
        <a:noFill/>
        <a:ln>
          <a:noFill/>
        </a:ln>
        <a:effectLst/>
      </dsp:spPr>
      <dsp:style>
        <a:lnRef idx="0">
          <a:scrgbClr r="0" g="0" b="0"/>
        </a:lnRef>
        <a:fillRef idx="0">
          <a:scrgbClr r="0" g="0" b="0"/>
        </a:fillRef>
        <a:effectRef idx="0">
          <a:scrgbClr r="0" g="0" b="0"/>
        </a:effectRef>
        <a:fontRef idx="minor"/>
      </dsp:style>
    </dsp:sp>
    <dsp:sp modelId="{1D3A96E2-8DB1-4D56-A2AB-90D18ADE2CBF}">
      <dsp:nvSpPr>
        <dsp:cNvPr id="0" name=""/>
        <dsp:cNvSpPr/>
      </dsp:nvSpPr>
      <dsp:spPr>
        <a:xfrm rot="5400000">
          <a:off x="3672998" y="2609605"/>
          <a:ext cx="1063257" cy="1210481"/>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21A85-22F6-44E1-9615-E69AE47ECA58}">
      <dsp:nvSpPr>
        <dsp:cNvPr id="0" name=""/>
        <dsp:cNvSpPr/>
      </dsp:nvSpPr>
      <dsp:spPr>
        <a:xfrm>
          <a:off x="2857990" y="1430963"/>
          <a:ext cx="2856519" cy="1252871"/>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School</a:t>
          </a:r>
        </a:p>
      </dsp:txBody>
      <dsp:txXfrm>
        <a:off x="2919161" y="1492134"/>
        <a:ext cx="2734177" cy="1130529"/>
      </dsp:txXfrm>
    </dsp:sp>
    <dsp:sp modelId="{57616728-9833-48AD-87E2-BFB293BF14A4}">
      <dsp:nvSpPr>
        <dsp:cNvPr id="0" name=""/>
        <dsp:cNvSpPr/>
      </dsp:nvSpPr>
      <dsp:spPr>
        <a:xfrm>
          <a:off x="5181199" y="1550453"/>
          <a:ext cx="1301802" cy="1012626"/>
        </a:xfrm>
        <a:prstGeom prst="rect">
          <a:avLst/>
        </a:prstGeom>
        <a:noFill/>
        <a:ln>
          <a:noFill/>
        </a:ln>
        <a:effectLst/>
      </dsp:spPr>
      <dsp:style>
        <a:lnRef idx="0">
          <a:scrgbClr r="0" g="0" b="0"/>
        </a:lnRef>
        <a:fillRef idx="0">
          <a:scrgbClr r="0" g="0" b="0"/>
        </a:fillRef>
        <a:effectRef idx="0">
          <a:scrgbClr r="0" g="0" b="0"/>
        </a:effectRef>
        <a:fontRef idx="minor"/>
      </dsp:style>
    </dsp:sp>
    <dsp:sp modelId="{5C7123E5-06CC-4913-8AE3-4636078E716E}">
      <dsp:nvSpPr>
        <dsp:cNvPr id="0" name=""/>
        <dsp:cNvSpPr/>
      </dsp:nvSpPr>
      <dsp:spPr>
        <a:xfrm>
          <a:off x="4597996" y="2838352"/>
          <a:ext cx="2856519" cy="1252871"/>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t>Student</a:t>
          </a:r>
        </a:p>
      </dsp:txBody>
      <dsp:txXfrm>
        <a:off x="4659167" y="2899523"/>
        <a:ext cx="2734177" cy="11305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C03B1-BE1B-4DDA-9E03-1CA03638A845}">
      <dsp:nvSpPr>
        <dsp:cNvPr id="0" name=""/>
        <dsp:cNvSpPr/>
      </dsp:nvSpPr>
      <dsp:spPr>
        <a:xfrm rot="5400000">
          <a:off x="-127203" y="128430"/>
          <a:ext cx="848022" cy="593615"/>
        </a:xfrm>
        <a:prstGeom prst="chevron">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98035"/>
        <a:ext cx="593615" cy="254407"/>
      </dsp:txXfrm>
    </dsp:sp>
    <dsp:sp modelId="{86AE92DB-629B-4369-9046-8FF38657A3B9}">
      <dsp:nvSpPr>
        <dsp:cNvPr id="0" name=""/>
        <dsp:cNvSpPr/>
      </dsp:nvSpPr>
      <dsp:spPr>
        <a:xfrm rot="5400000">
          <a:off x="4174100" y="-3579257"/>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Log onto your computer. </a:t>
          </a:r>
        </a:p>
      </dsp:txBody>
      <dsp:txXfrm rot="-5400000">
        <a:off x="593615" y="28136"/>
        <a:ext cx="7685276" cy="497398"/>
      </dsp:txXfrm>
    </dsp:sp>
    <dsp:sp modelId="{5D217444-9AE7-4D8A-83F6-D6B1F5A628F4}">
      <dsp:nvSpPr>
        <dsp:cNvPr id="0" name=""/>
        <dsp:cNvSpPr/>
      </dsp:nvSpPr>
      <dsp:spPr>
        <a:xfrm rot="5400000">
          <a:off x="-127203" y="855611"/>
          <a:ext cx="848022" cy="593615"/>
        </a:xfrm>
        <a:prstGeom prst="chevron">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1025216"/>
        <a:ext cx="593615" cy="254407"/>
      </dsp:txXfrm>
    </dsp:sp>
    <dsp:sp modelId="{7A74E5F1-60E6-4651-8C98-6338EB272E0C}">
      <dsp:nvSpPr>
        <dsp:cNvPr id="0" name=""/>
        <dsp:cNvSpPr/>
      </dsp:nvSpPr>
      <dsp:spPr>
        <a:xfrm rot="5400000">
          <a:off x="4174100" y="-2852076"/>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Open an internet browser</a:t>
          </a:r>
        </a:p>
      </dsp:txBody>
      <dsp:txXfrm rot="-5400000">
        <a:off x="593615" y="755317"/>
        <a:ext cx="7685276" cy="497398"/>
      </dsp:txXfrm>
    </dsp:sp>
    <dsp:sp modelId="{541792BE-6E32-4081-88EE-903127C25671}">
      <dsp:nvSpPr>
        <dsp:cNvPr id="0" name=""/>
        <dsp:cNvSpPr/>
      </dsp:nvSpPr>
      <dsp:spPr>
        <a:xfrm rot="5400000">
          <a:off x="-127203" y="1582792"/>
          <a:ext cx="848022" cy="593615"/>
        </a:xfrm>
        <a:prstGeom prst="chevron">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1752397"/>
        <a:ext cx="593615" cy="254407"/>
      </dsp:txXfrm>
    </dsp:sp>
    <dsp:sp modelId="{BAF2C3EA-CBC6-4DA9-AF8D-D92F9A7ADAD2}">
      <dsp:nvSpPr>
        <dsp:cNvPr id="0" name=""/>
        <dsp:cNvSpPr/>
      </dsp:nvSpPr>
      <dsp:spPr>
        <a:xfrm rot="5400000">
          <a:off x="4173792" y="-2107284"/>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tx1"/>
              </a:solidFill>
              <a:latin typeface="Arial" panose="020B0604020202020204" pitchFamily="34" charset="0"/>
              <a:cs typeface="Arial" panose="020B0604020202020204" pitchFamily="34" charset="0"/>
            </a:rPr>
            <a:t>Go to dw.scsk12.org/EdFiDashboard/</a:t>
          </a:r>
        </a:p>
      </dsp:txBody>
      <dsp:txXfrm rot="-5400000">
        <a:off x="593307" y="1500109"/>
        <a:ext cx="7685276" cy="497398"/>
      </dsp:txXfrm>
    </dsp:sp>
    <dsp:sp modelId="{9F40643F-F58D-4843-AEB5-07E2403347CE}">
      <dsp:nvSpPr>
        <dsp:cNvPr id="0" name=""/>
        <dsp:cNvSpPr/>
      </dsp:nvSpPr>
      <dsp:spPr>
        <a:xfrm rot="5400000">
          <a:off x="-127203" y="2309972"/>
          <a:ext cx="848022" cy="593615"/>
        </a:xfrm>
        <a:prstGeom prst="chevron">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2479577"/>
        <a:ext cx="593615" cy="254407"/>
      </dsp:txXfrm>
    </dsp:sp>
    <dsp:sp modelId="{D38439CE-57A3-41DB-AC61-BAE74316C413}">
      <dsp:nvSpPr>
        <dsp:cNvPr id="0" name=""/>
        <dsp:cNvSpPr/>
      </dsp:nvSpPr>
      <dsp:spPr>
        <a:xfrm rot="5400000">
          <a:off x="4174100" y="-1397715"/>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User Name: Shelby (AD) credentials</a:t>
          </a:r>
          <a:endParaRPr lang="en-US" sz="2800" i="1" kern="1200" dirty="0">
            <a:latin typeface="Arial" panose="020B0604020202020204" pitchFamily="34" charset="0"/>
            <a:cs typeface="Arial" panose="020B0604020202020204" pitchFamily="34" charset="0"/>
          </a:endParaRPr>
        </a:p>
      </dsp:txBody>
      <dsp:txXfrm rot="-5400000">
        <a:off x="593615" y="2209678"/>
        <a:ext cx="7685276" cy="497398"/>
      </dsp:txXfrm>
    </dsp:sp>
    <dsp:sp modelId="{C7E5F0D9-A8A5-4321-9B00-529A6D1D2EBD}">
      <dsp:nvSpPr>
        <dsp:cNvPr id="0" name=""/>
        <dsp:cNvSpPr/>
      </dsp:nvSpPr>
      <dsp:spPr>
        <a:xfrm rot="5400000">
          <a:off x="-127203" y="3037153"/>
          <a:ext cx="848022" cy="593615"/>
        </a:xfrm>
        <a:prstGeom prst="chevron">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rot="-5400000">
        <a:off x="1" y="3206758"/>
        <a:ext cx="593615" cy="254407"/>
      </dsp:txXfrm>
    </dsp:sp>
    <dsp:sp modelId="{494CC759-FB15-4EAB-B206-F6EE9F2370F4}">
      <dsp:nvSpPr>
        <dsp:cNvPr id="0" name=""/>
        <dsp:cNvSpPr/>
      </dsp:nvSpPr>
      <dsp:spPr>
        <a:xfrm rot="5400000">
          <a:off x="4174100" y="-670534"/>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latin typeface="Arial" panose="020B0604020202020204" pitchFamily="34" charset="0"/>
              <a:cs typeface="Arial" panose="020B0604020202020204" pitchFamily="34" charset="0"/>
            </a:rPr>
            <a:t>Password: Shelby (AD) credentials</a:t>
          </a:r>
          <a:endParaRPr lang="en-US" sz="2800" i="1" kern="1200" dirty="0">
            <a:latin typeface="Arial" panose="020B0604020202020204" pitchFamily="34" charset="0"/>
            <a:cs typeface="Arial" panose="020B0604020202020204" pitchFamily="34" charset="0"/>
          </a:endParaRPr>
        </a:p>
      </dsp:txBody>
      <dsp:txXfrm rot="-5400000">
        <a:off x="593615" y="2936859"/>
        <a:ext cx="7685276" cy="49739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Geneva" charset="0"/>
                <a:cs typeface="Geneva" charset="0"/>
              </a:defRPr>
            </a:lvl1pPr>
          </a:lstStyle>
          <a:p>
            <a:pPr>
              <a:defRPr/>
            </a:pPr>
            <a:fld id="{28D63EF1-614A-4A5B-A7D3-9D42F248F73F}" type="datetime1">
              <a:rPr lang="en-US"/>
              <a:pPr>
                <a:defRPr/>
              </a:pPr>
              <a:t>8/30/2016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Geneva" charset="0"/>
                <a:cs typeface="Geneva" charset="0"/>
              </a:defRPr>
            </a:lvl1pPr>
          </a:lstStyle>
          <a:p>
            <a:pPr>
              <a:defRPr/>
            </a:pPr>
            <a:fld id="{6DBD9035-A76F-49FC-BD6B-91A6577632D4}" type="slidenum">
              <a:rPr lang="en-US"/>
              <a:pPr>
                <a:defRPr/>
              </a:pPr>
              <a:t>‹#›</a:t>
            </a:fld>
            <a:endParaRPr lang="en-US" dirty="0"/>
          </a:p>
        </p:txBody>
      </p:sp>
    </p:spTree>
    <p:extLst>
      <p:ext uri="{BB962C8B-B14F-4D97-AF65-F5344CB8AC3E}">
        <p14:creationId xmlns:p14="http://schemas.microsoft.com/office/powerpoint/2010/main" val="4017023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Geneva" charset="0"/>
                <a:cs typeface="Geneva" charset="0"/>
              </a:defRPr>
            </a:lvl1pPr>
          </a:lstStyle>
          <a:p>
            <a:pPr>
              <a:defRPr/>
            </a:pPr>
            <a:fld id="{0570D7E0-E950-4F14-8350-98DA07FF5440}" type="datetime1">
              <a:rPr lang="en-US"/>
              <a:pPr>
                <a:defRPr/>
              </a:pPr>
              <a:t>8/30/2016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Geneva" charset="0"/>
                <a:cs typeface="Geneva" charset="0"/>
              </a:defRPr>
            </a:lvl1pPr>
          </a:lstStyle>
          <a:p>
            <a:pPr>
              <a:defRPr/>
            </a:pPr>
            <a:fld id="{7A75545C-B63E-4DBE-B06A-92B15F21396A}" type="slidenum">
              <a:rPr lang="en-US"/>
              <a:pPr>
                <a:defRPr/>
              </a:pPr>
              <a:t>‹#›</a:t>
            </a:fld>
            <a:endParaRPr lang="en-US" dirty="0"/>
          </a:p>
        </p:txBody>
      </p:sp>
    </p:spTree>
    <p:extLst>
      <p:ext uri="{BB962C8B-B14F-4D97-AF65-F5344CB8AC3E}">
        <p14:creationId xmlns:p14="http://schemas.microsoft.com/office/powerpoint/2010/main" val="172308243"/>
      </p:ext>
    </p:extLst>
  </p:cSld>
  <p:clrMap bg1="lt1" tx1="dk1" bg2="lt2" tx2="dk2" accent1="accent1" accent2="accent2" accent3="accent3" accent4="accent4" accent5="accent5" accent6="accent6" hlink="hlink" folHlink="folHlink"/>
  <p:hf hdr="0" ftr="0" dt="0"/>
  <p:notesStyle>
    <a:lvl1pPr algn="l" defTabSz="432465" rtl="0" eaLnBrk="0" fontAlgn="base" hangingPunct="0">
      <a:spcBef>
        <a:spcPct val="30000"/>
      </a:spcBef>
      <a:spcAft>
        <a:spcPct val="0"/>
      </a:spcAft>
      <a:defRPr sz="1100" kern="1200">
        <a:solidFill>
          <a:schemeClr val="tx1"/>
        </a:solidFill>
        <a:latin typeface="+mn-lt"/>
        <a:ea typeface="Geneva" pitchFamily="-107" charset="-128"/>
        <a:cs typeface="Geneva" pitchFamily="-107" charset="-128"/>
      </a:defRPr>
    </a:lvl1pPr>
    <a:lvl2pPr marL="432465" algn="l" defTabSz="432465" rtl="0" eaLnBrk="0" fontAlgn="base" hangingPunct="0">
      <a:spcBef>
        <a:spcPct val="30000"/>
      </a:spcBef>
      <a:spcAft>
        <a:spcPct val="0"/>
      </a:spcAft>
      <a:defRPr sz="1100" kern="1200">
        <a:solidFill>
          <a:schemeClr val="tx1"/>
        </a:solidFill>
        <a:latin typeface="+mn-lt"/>
        <a:ea typeface="Geneva" pitchFamily="-107" charset="-128"/>
        <a:cs typeface="Geneva" charset="0"/>
      </a:defRPr>
    </a:lvl2pPr>
    <a:lvl3pPr marL="864931"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3pPr>
    <a:lvl4pPr marL="1297396"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4pPr>
    <a:lvl5pPr marL="1729862"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5pPr>
    <a:lvl6pPr marL="2162327" algn="l" defTabSz="432465" rtl="0" eaLnBrk="1" latinLnBrk="0" hangingPunct="1">
      <a:defRPr sz="1100" kern="1200">
        <a:solidFill>
          <a:schemeClr val="tx1"/>
        </a:solidFill>
        <a:latin typeface="+mn-lt"/>
        <a:ea typeface="+mn-ea"/>
        <a:cs typeface="+mn-cs"/>
      </a:defRPr>
    </a:lvl6pPr>
    <a:lvl7pPr marL="2594793" algn="l" defTabSz="432465" rtl="0" eaLnBrk="1" latinLnBrk="0" hangingPunct="1">
      <a:defRPr sz="1100" kern="1200">
        <a:solidFill>
          <a:schemeClr val="tx1"/>
        </a:solidFill>
        <a:latin typeface="+mn-lt"/>
        <a:ea typeface="+mn-ea"/>
        <a:cs typeface="+mn-cs"/>
      </a:defRPr>
    </a:lvl7pPr>
    <a:lvl8pPr marL="3027258" algn="l" defTabSz="432465" rtl="0" eaLnBrk="1" latinLnBrk="0" hangingPunct="1">
      <a:defRPr sz="1100" kern="1200">
        <a:solidFill>
          <a:schemeClr val="tx1"/>
        </a:solidFill>
        <a:latin typeface="+mn-lt"/>
        <a:ea typeface="+mn-ea"/>
        <a:cs typeface="+mn-cs"/>
      </a:defRPr>
    </a:lvl8pPr>
    <a:lvl9pPr marL="3459724" algn="l" defTabSz="43246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w.scsk12.org/EdFiDashboardTrain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a:t>
            </a:fld>
            <a:endParaRPr lang="en-US" dirty="0"/>
          </a:p>
        </p:txBody>
      </p:sp>
    </p:spTree>
    <p:extLst>
      <p:ext uri="{BB962C8B-B14F-4D97-AF65-F5344CB8AC3E}">
        <p14:creationId xmlns:p14="http://schemas.microsoft.com/office/powerpoint/2010/main" val="164043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Review these four</a:t>
            </a:r>
            <a:r>
              <a:rPr lang="en-US" baseline="0" dirty="0"/>
              <a:t> key characteristics of the Ed-Fi Dashboards with your attendees.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10</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11</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Remind the training</a:t>
            </a:r>
            <a:r>
              <a:rPr lang="en-US" baseline="0" dirty="0"/>
              <a:t> participants that, like all student and staff data, the data in the Ed-Fi dashboards is confidential.  Extra care should be taken to ensure that access to this data is always secure.</a:t>
            </a: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12</a:t>
            </a:fld>
            <a:endParaRPr lang="en-US" dirty="0"/>
          </a:p>
        </p:txBody>
      </p:sp>
    </p:spTree>
    <p:extLst>
      <p:ext uri="{BB962C8B-B14F-4D97-AF65-F5344CB8AC3E}">
        <p14:creationId xmlns:p14="http://schemas.microsoft.com/office/powerpoint/2010/main" val="4088068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13</a:t>
            </a:fld>
            <a:endParaRPr lang="en-US" dirty="0"/>
          </a:p>
        </p:txBody>
      </p:sp>
    </p:spTree>
    <p:extLst>
      <p:ext uri="{BB962C8B-B14F-4D97-AF65-F5344CB8AC3E}">
        <p14:creationId xmlns:p14="http://schemas.microsoft.com/office/powerpoint/2010/main" val="403652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a:t>This is a broad</a:t>
            </a:r>
            <a:r>
              <a:rPr lang="en-US" baseline="0" dirty="0"/>
              <a:t> view of the data sources that feed into Shelby Ed-Fi Dashboards.  </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Academic Dashboard Sources</a:t>
            </a:r>
          </a:p>
          <a:p>
            <a:pPr marL="603915" marR="0" lvl="1"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PowerSchool, ACT/SAT reports, TCAP</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Talent Management Sources: When the Talent Management dashboards become available, they will be populated with data from </a:t>
            </a:r>
            <a:r>
              <a:rPr lang="en-US" baseline="0" dirty="0" err="1"/>
              <a:t>MyLearningPlanDepartment</a:t>
            </a:r>
            <a:r>
              <a:rPr lang="en-US" baseline="0" dirty="0"/>
              <a:t> of Employment and Workforce provides employment and wage data</a:t>
            </a:r>
          </a:p>
          <a:p>
            <a:pPr marL="171450" marR="0" lvl="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Remember – DATA IN </a:t>
            </a:r>
            <a:r>
              <a:rPr lang="en-US" baseline="0" dirty="0">
                <a:sym typeface="Wingdings" pitchFamily="2" charset="2"/>
              </a:rPr>
              <a:t> DATA OUT</a:t>
            </a:r>
          </a:p>
          <a:p>
            <a:pPr marL="603915" marR="0" lvl="1"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sym typeface="Wingdings" pitchFamily="2" charset="2"/>
              </a:rPr>
              <a:t>The data in the Ed-Fi Dashboards is populated from school-level data sources.  If there are errors in the source data, then there will be errors in the Dashboards.  </a:t>
            </a:r>
            <a:endParaRPr lang="en-US" dirty="0"/>
          </a:p>
          <a:p>
            <a:pPr marL="171450" indent="-171450">
              <a:buFont typeface="Arial" panose="020B0604020202020204" pitchFamily="34" charset="0"/>
              <a:buChar char="•"/>
            </a:pPr>
            <a:r>
              <a:rPr lang="en-US" sz="1100" b="0" i="0" kern="1200" dirty="0">
                <a:solidFill>
                  <a:schemeClr val="tx1"/>
                </a:solidFill>
                <a:effectLst/>
                <a:latin typeface="+mn-lt"/>
                <a:ea typeface="Geneva" pitchFamily="-107" charset="-128"/>
                <a:cs typeface="Geneva" pitchFamily="-107" charset="-128"/>
              </a:rPr>
              <a:t>facilitators should stress that each school will be responsible for cleaning up their data as much as possible and the Ed-Fi expert should work with the SMS administrator or other system admins as data quality issues arise.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14</a:t>
            </a:fld>
            <a:endParaRPr lang="en-US" dirty="0"/>
          </a:p>
        </p:txBody>
      </p:sp>
    </p:spTree>
    <p:extLst>
      <p:ext uri="{BB962C8B-B14F-4D97-AF65-F5344CB8AC3E}">
        <p14:creationId xmlns:p14="http://schemas.microsoft.com/office/powerpoint/2010/main" val="80910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15</a:t>
            </a:fld>
            <a:endParaRPr lang="en-US" dirty="0"/>
          </a:p>
        </p:txBody>
      </p:sp>
    </p:spTree>
    <p:extLst>
      <p:ext uri="{BB962C8B-B14F-4D97-AF65-F5344CB8AC3E}">
        <p14:creationId xmlns:p14="http://schemas.microsoft.com/office/powerpoint/2010/main" val="358918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Review the three </a:t>
            </a:r>
            <a:r>
              <a:rPr lang="en-US" baseline="0" dirty="0"/>
              <a:t>levels that data is aggregated in Shelby Ed-Fi Dashboards.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16</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The</a:t>
            </a:r>
            <a:r>
              <a:rPr lang="en-US" baseline="0" dirty="0"/>
              <a:t> user roles are divided into two main levels –District and School.</a:t>
            </a:r>
          </a:p>
          <a:p>
            <a:pPr marL="603915" lvl="1" indent="-171450">
              <a:buFont typeface="Arial" pitchFamily="34" charset="0"/>
              <a:buChar char="•"/>
            </a:pPr>
            <a:r>
              <a:rPr lang="en-US" baseline="0" dirty="0"/>
              <a:t>All roles provide access to aggregate data at the district and school levels.</a:t>
            </a:r>
          </a:p>
          <a:p>
            <a:pPr marL="171450" indent="-171450">
              <a:buFont typeface="Arial" pitchFamily="34" charset="0"/>
              <a:buChar char="•"/>
            </a:pPr>
            <a:r>
              <a:rPr lang="en-US" baseline="0" dirty="0"/>
              <a:t>District Administrators will only have access to Teachers and Students in the schools they are associated with (i.e. ILDs)</a:t>
            </a:r>
          </a:p>
          <a:p>
            <a:pPr marL="171450" indent="-171450">
              <a:buFont typeface="Arial" pitchFamily="34" charset="0"/>
              <a:buChar char="•"/>
            </a:pPr>
            <a:r>
              <a:rPr lang="en-US" baseline="0" dirty="0"/>
              <a:t>School users (principals, counselors, and teachers) will only have access to teachers and students within their schools that they are associated with.</a:t>
            </a:r>
          </a:p>
          <a:p>
            <a:pPr marL="603915" lvl="1" indent="-171450">
              <a:buFont typeface="Arial" pitchFamily="34" charset="0"/>
              <a:buChar char="•"/>
            </a:pPr>
            <a:r>
              <a:rPr lang="en-US" baseline="0" dirty="0"/>
              <a:t>Teachers will only be able to see student information for students they are currently teaching</a:t>
            </a:r>
          </a:p>
          <a:p>
            <a:pPr marL="171450" lvl="0" indent="-171450">
              <a:buFont typeface="Arial" pitchFamily="34" charset="0"/>
              <a:buChar char="•"/>
            </a:pPr>
            <a:r>
              <a:rPr lang="en-US" baseline="0" dirty="0"/>
              <a:t>Certain confidential data (i.e. socioeconomic indicators) will not be available to teachers or counselors, even if they have access to student data.</a:t>
            </a:r>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17</a:t>
            </a:fld>
            <a:endParaRPr lang="en-US" dirty="0"/>
          </a:p>
        </p:txBody>
      </p:sp>
    </p:spTree>
    <p:extLst>
      <p:ext uri="{BB962C8B-B14F-4D97-AF65-F5344CB8AC3E}">
        <p14:creationId xmlns:p14="http://schemas.microsoft.com/office/powerpoint/2010/main" val="311308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18</a:t>
            </a:fld>
            <a:endParaRPr lang="en-US" dirty="0"/>
          </a:p>
        </p:txBody>
      </p:sp>
    </p:spTree>
    <p:extLst>
      <p:ext uri="{BB962C8B-B14F-4D97-AF65-F5344CB8AC3E}">
        <p14:creationId xmlns:p14="http://schemas.microsoft.com/office/powerpoint/2010/main" val="143979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itchFamily="34" charset="0"/>
              <a:buNone/>
            </a:pPr>
            <a:r>
              <a:rPr lang="en-US" dirty="0"/>
              <a:t>Use</a:t>
            </a:r>
            <a:r>
              <a:rPr lang="en-US" baseline="0" dirty="0"/>
              <a:t> Expert Navigation Guide Outline</a:t>
            </a: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19</a:t>
            </a:fld>
            <a:endParaRPr lang="en-US" dirty="0"/>
          </a:p>
        </p:txBody>
      </p:sp>
    </p:spTree>
    <p:extLst>
      <p:ext uri="{BB962C8B-B14F-4D97-AF65-F5344CB8AC3E}">
        <p14:creationId xmlns:p14="http://schemas.microsoft.com/office/powerpoint/2010/main" val="53081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a:t>
            </a:fld>
            <a:endParaRPr lang="en-US" dirty="0"/>
          </a:p>
        </p:txBody>
      </p:sp>
    </p:spTree>
    <p:extLst>
      <p:ext uri="{BB962C8B-B14F-4D97-AF65-F5344CB8AC3E}">
        <p14:creationId xmlns:p14="http://schemas.microsoft.com/office/powerpoint/2010/main" val="853470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pPr marL="0" marR="0" indent="0" algn="l" defTabSz="432465" rtl="0" eaLnBrk="0" fontAlgn="base" latinLnBrk="0" hangingPunct="0">
              <a:lnSpc>
                <a:spcPct val="100000"/>
              </a:lnSpc>
              <a:spcBef>
                <a:spcPct val="30000"/>
              </a:spcBef>
              <a:spcAft>
                <a:spcPct val="0"/>
              </a:spcAft>
              <a:buClrTx/>
              <a:buSzTx/>
              <a:buFontTx/>
              <a:buNone/>
              <a:tabLst/>
              <a:defRPr/>
            </a:pPr>
            <a:r>
              <a:rPr lang="en-US" dirty="0"/>
              <a:t>At</a:t>
            </a:r>
            <a:r>
              <a:rPr lang="en-US" baseline="0" dirty="0"/>
              <a:t> this time, you should walk through the process for accessing the dashboards by logging into the trainees real sites.  This should only be done once training in the training site is complete and all users understand access, navigation, and their role within the system.  </a:t>
            </a:r>
          </a:p>
          <a:p>
            <a:pPr marL="0" marR="0" indent="0" algn="l" defTabSz="432465"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432465"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mn-lt"/>
                <a:ea typeface="Geneva" pitchFamily="-107" charset="-128"/>
                <a:cs typeface="Geneva" pitchFamily="-107" charset="-128"/>
                <a:hlinkClick r:id="rId3"/>
              </a:rPr>
              <a:t>https://dw.scsk12.org/EdFiDashboardTraining</a:t>
            </a:r>
            <a:endParaRPr lang="en-US" sz="1100" b="0" i="0" kern="1200" dirty="0">
              <a:solidFill>
                <a:schemeClr val="tx1"/>
              </a:solidFill>
              <a:effectLst/>
              <a:latin typeface="+mn-lt"/>
              <a:ea typeface="Geneva" pitchFamily="-107" charset="-128"/>
              <a:cs typeface="Geneva" pitchFamily="-107" charset="-128"/>
            </a:endParaRPr>
          </a:p>
          <a:p>
            <a:pPr marL="0" marR="0" indent="0" algn="l" defTabSz="432465" rtl="0" eaLnBrk="0" fontAlgn="base" latinLnBrk="0" hangingPunct="0">
              <a:lnSpc>
                <a:spcPct val="100000"/>
              </a:lnSpc>
              <a:spcBef>
                <a:spcPct val="30000"/>
              </a:spcBef>
              <a:spcAft>
                <a:spcPct val="0"/>
              </a:spcAft>
              <a:buClrTx/>
              <a:buSzTx/>
              <a:buFontTx/>
              <a:buNone/>
              <a:tabLst/>
              <a:defRPr/>
            </a:pPr>
            <a:r>
              <a:rPr lang="en-US" sz="1100" b="0" i="0" kern="1200" dirty="0" err="1">
                <a:solidFill>
                  <a:schemeClr val="tx1"/>
                </a:solidFill>
                <a:effectLst/>
                <a:latin typeface="+mn-lt"/>
                <a:ea typeface="Geneva" pitchFamily="-107" charset="-128"/>
                <a:cs typeface="Geneva" pitchFamily="-107" charset="-128"/>
              </a:rPr>
              <a:t>Edfiteachhs</a:t>
            </a:r>
            <a:endParaRPr lang="en-US" sz="1100" b="0" i="0" kern="1200" dirty="0">
              <a:solidFill>
                <a:schemeClr val="tx1"/>
              </a:solidFill>
              <a:effectLst/>
              <a:latin typeface="+mn-lt"/>
              <a:ea typeface="Geneva" pitchFamily="-107" charset="-128"/>
              <a:cs typeface="Geneva" pitchFamily="-107" charset="-128"/>
            </a:endParaRPr>
          </a:p>
          <a:p>
            <a:pPr marL="0" marR="0" indent="0" algn="l" defTabSz="432465" rtl="0" eaLnBrk="0" fontAlgn="base" latinLnBrk="0" hangingPunct="0">
              <a:lnSpc>
                <a:spcPct val="100000"/>
              </a:lnSpc>
              <a:spcBef>
                <a:spcPct val="30000"/>
              </a:spcBef>
              <a:spcAft>
                <a:spcPct val="0"/>
              </a:spcAft>
              <a:buClrTx/>
              <a:buSzTx/>
              <a:buFontTx/>
              <a:buNone/>
              <a:tabLst/>
              <a:defRPr/>
            </a:pPr>
            <a:r>
              <a:rPr lang="en-US" baseline="0" dirty="0"/>
              <a:t>Te@chhs1</a:t>
            </a:r>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20</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21</a:t>
            </a:fld>
            <a:endParaRPr lang="en-US" dirty="0"/>
          </a:p>
        </p:txBody>
      </p:sp>
    </p:spTree>
    <p:extLst>
      <p:ext uri="{BB962C8B-B14F-4D97-AF65-F5344CB8AC3E}">
        <p14:creationId xmlns:p14="http://schemas.microsoft.com/office/powerpoint/2010/main" val="3558179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22</a:t>
            </a:fld>
            <a:endParaRPr lang="en-US" dirty="0"/>
          </a:p>
        </p:txBody>
      </p:sp>
    </p:spTree>
    <p:extLst>
      <p:ext uri="{BB962C8B-B14F-4D97-AF65-F5344CB8AC3E}">
        <p14:creationId xmlns:p14="http://schemas.microsoft.com/office/powerpoint/2010/main" val="30101038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23</a:t>
            </a:fld>
            <a:endParaRPr lang="en-US" dirty="0"/>
          </a:p>
        </p:txBody>
      </p:sp>
    </p:spTree>
    <p:extLst>
      <p:ext uri="{BB962C8B-B14F-4D97-AF65-F5344CB8AC3E}">
        <p14:creationId xmlns:p14="http://schemas.microsoft.com/office/powerpoint/2010/main" val="1575142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24</a:t>
            </a:fld>
            <a:endParaRPr lang="en-US" dirty="0"/>
          </a:p>
        </p:txBody>
      </p:sp>
    </p:spTree>
    <p:extLst>
      <p:ext uri="{BB962C8B-B14F-4D97-AF65-F5344CB8AC3E}">
        <p14:creationId xmlns:p14="http://schemas.microsoft.com/office/powerpoint/2010/main" val="243369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sz="1100" b="0" i="0" kern="1200" dirty="0">
                <a:solidFill>
                  <a:schemeClr val="tx1"/>
                </a:solidFill>
                <a:effectLst/>
                <a:latin typeface="+mn-lt"/>
                <a:ea typeface="Geneva" pitchFamily="-107" charset="-128"/>
                <a:cs typeface="Geneva" pitchFamily="-107" charset="-128"/>
              </a:rPr>
              <a:t>An Ed-Fi expert is a staff member who has been trained to serve as a resource to Ed-Fi users in a</a:t>
            </a:r>
            <a:br>
              <a:rPr lang="en-US" sz="1100" b="0" i="1" kern="1200" dirty="0">
                <a:solidFill>
                  <a:schemeClr val="tx1"/>
                </a:solidFill>
                <a:effectLst/>
                <a:latin typeface="+mn-lt"/>
                <a:ea typeface="Geneva" pitchFamily="-107" charset="-128"/>
                <a:cs typeface="Geneva" pitchFamily="-107" charset="-128"/>
              </a:rPr>
            </a:br>
            <a:r>
              <a:rPr lang="en-US" sz="1100" b="0" i="0" kern="1200" dirty="0">
                <a:solidFill>
                  <a:schemeClr val="tx1"/>
                </a:solidFill>
                <a:effectLst/>
                <a:latin typeface="+mn-lt"/>
                <a:ea typeface="Geneva" pitchFamily="-107" charset="-128"/>
                <a:cs typeface="Geneva" pitchFamily="-107" charset="-128"/>
              </a:rPr>
              <a:t>school. </a:t>
            </a:r>
          </a:p>
          <a:p>
            <a:pPr marL="171450" indent="-171450">
              <a:buFont typeface="Arial" pitchFamily="34" charset="0"/>
              <a:buChar char="•"/>
            </a:pPr>
            <a:r>
              <a:rPr lang="en-US" sz="1100" b="0" i="0" kern="1200" dirty="0">
                <a:solidFill>
                  <a:schemeClr val="tx1"/>
                </a:solidFill>
                <a:effectLst/>
                <a:latin typeface="+mn-lt"/>
                <a:ea typeface="Geneva" pitchFamily="-107" charset="-128"/>
                <a:cs typeface="Geneva" pitchFamily="-107" charset="-128"/>
              </a:rPr>
              <a:t>They should</a:t>
            </a:r>
            <a:r>
              <a:rPr lang="en-US" sz="1100" b="0" i="0" kern="1200" baseline="0" dirty="0">
                <a:solidFill>
                  <a:schemeClr val="tx1"/>
                </a:solidFill>
                <a:effectLst/>
                <a:latin typeface="+mn-lt"/>
                <a:ea typeface="Geneva" pitchFamily="-107" charset="-128"/>
                <a:cs typeface="Geneva" pitchFamily="-107" charset="-128"/>
              </a:rPr>
              <a:t> be </a:t>
            </a:r>
            <a:r>
              <a:rPr lang="en-US" sz="1100" b="0" i="0" kern="1200" dirty="0">
                <a:solidFill>
                  <a:schemeClr val="tx1"/>
                </a:solidFill>
                <a:effectLst/>
                <a:latin typeface="+mn-lt"/>
                <a:ea typeface="Geneva" pitchFamily="-107" charset="-128"/>
                <a:cs typeface="Geneva" pitchFamily="-107" charset="-128"/>
              </a:rPr>
              <a:t>able to assist users in troubleshooting “Level 1” issues, and will be a liaison between end users at their school and the Help Desk team at the district. </a:t>
            </a:r>
          </a:p>
          <a:p>
            <a:pPr marL="171450" indent="-171450">
              <a:buFont typeface="Arial" pitchFamily="34" charset="0"/>
              <a:buChar char="•"/>
            </a:pPr>
            <a:r>
              <a:rPr lang="en-US" sz="1100" b="0" i="0" kern="1200" dirty="0">
                <a:solidFill>
                  <a:schemeClr val="tx1"/>
                </a:solidFill>
                <a:effectLst/>
                <a:latin typeface="+mn-lt"/>
                <a:ea typeface="Geneva" pitchFamily="-107" charset="-128"/>
                <a:cs typeface="Geneva" pitchFamily="-107" charset="-128"/>
              </a:rPr>
              <a:t>This role will increase adoption rates</a:t>
            </a:r>
            <a:br>
              <a:rPr lang="en-US" sz="1100" b="0" i="1" kern="1200" dirty="0">
                <a:solidFill>
                  <a:schemeClr val="tx1"/>
                </a:solidFill>
                <a:effectLst/>
                <a:latin typeface="+mn-lt"/>
                <a:ea typeface="Geneva" pitchFamily="-107" charset="-128"/>
                <a:cs typeface="Geneva" pitchFamily="-107" charset="-128"/>
              </a:rPr>
            </a:br>
            <a:r>
              <a:rPr lang="en-US" sz="1100" b="0" i="0" kern="1200" dirty="0">
                <a:solidFill>
                  <a:schemeClr val="tx1"/>
                </a:solidFill>
                <a:effectLst/>
                <a:latin typeface="+mn-lt"/>
                <a:ea typeface="Geneva" pitchFamily="-107" charset="-128"/>
                <a:cs typeface="Geneva" pitchFamily="-107" charset="-128"/>
              </a:rPr>
              <a:t>immensely.</a:t>
            </a: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25</a:t>
            </a:fld>
            <a:endParaRPr lang="en-US" dirty="0"/>
          </a:p>
        </p:txBody>
      </p:sp>
    </p:spTree>
    <p:extLst>
      <p:ext uri="{BB962C8B-B14F-4D97-AF65-F5344CB8AC3E}">
        <p14:creationId xmlns:p14="http://schemas.microsoft.com/office/powerpoint/2010/main" val="4058138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26</a:t>
            </a:fld>
            <a:endParaRPr lang="en-US" dirty="0"/>
          </a:p>
        </p:txBody>
      </p:sp>
    </p:spTree>
    <p:extLst>
      <p:ext uri="{BB962C8B-B14F-4D97-AF65-F5344CB8AC3E}">
        <p14:creationId xmlns:p14="http://schemas.microsoft.com/office/powerpoint/2010/main" val="4218912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29</a:t>
            </a:fld>
            <a:endParaRPr lang="en-US" dirty="0"/>
          </a:p>
        </p:txBody>
      </p:sp>
    </p:spTree>
    <p:extLst>
      <p:ext uri="{BB962C8B-B14F-4D97-AF65-F5344CB8AC3E}">
        <p14:creationId xmlns:p14="http://schemas.microsoft.com/office/powerpoint/2010/main" val="377450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Updating/changing</a:t>
            </a:r>
            <a:r>
              <a:rPr lang="en-US" baseline="0" dirty="0"/>
              <a:t> goals in this section of the dashboard may impact the metric status (red/green) after the next build.</a:t>
            </a: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30</a:t>
            </a:fld>
            <a:endParaRPr lang="en-US" dirty="0"/>
          </a:p>
        </p:txBody>
      </p:sp>
    </p:spTree>
    <p:extLst>
      <p:ext uri="{BB962C8B-B14F-4D97-AF65-F5344CB8AC3E}">
        <p14:creationId xmlns:p14="http://schemas.microsoft.com/office/powerpoint/2010/main" val="38176898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31</a:t>
            </a:fld>
            <a:endParaRPr lang="en-US" dirty="0"/>
          </a:p>
        </p:txBody>
      </p:sp>
    </p:spTree>
    <p:extLst>
      <p:ext uri="{BB962C8B-B14F-4D97-AF65-F5344CB8AC3E}">
        <p14:creationId xmlns:p14="http://schemas.microsoft.com/office/powerpoint/2010/main" val="349597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a:t>
            </a:fld>
            <a:endParaRPr lang="en-US" dirty="0"/>
          </a:p>
        </p:txBody>
      </p:sp>
    </p:spTree>
    <p:extLst>
      <p:ext uri="{BB962C8B-B14F-4D97-AF65-F5344CB8AC3E}">
        <p14:creationId xmlns:p14="http://schemas.microsoft.com/office/powerpoint/2010/main" val="235954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32465" rtl="0" eaLnBrk="0" fontAlgn="base" latinLnBrk="0" hangingPunct="0">
              <a:lnSpc>
                <a:spcPct val="100000"/>
              </a:lnSpc>
              <a:spcBef>
                <a:spcPct val="30000"/>
              </a:spcBef>
              <a:spcAft>
                <a:spcPct val="0"/>
              </a:spcAft>
              <a:buClrTx/>
              <a:buSzTx/>
              <a:buFontTx/>
              <a:buNone/>
              <a:tabLst/>
              <a:defRPr/>
            </a:pPr>
            <a:r>
              <a:rPr lang="en-US" sz="1000" dirty="0"/>
              <a:t>Ed-Fi dashboards have no built-in user accounts. Instead, claims are granted to users based on their role, which is passed to the Ed-fi dashboards from Shelby during the authentication process. Roles have one of two levels of access. District level roles have access granted to all schools by default. School Level roles have access granted based on schools to which users as associated in Ed-Fi. </a:t>
            </a:r>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32</a:t>
            </a:fld>
            <a:endParaRPr lang="en-US" dirty="0"/>
          </a:p>
        </p:txBody>
      </p:sp>
    </p:spTree>
    <p:extLst>
      <p:ext uri="{BB962C8B-B14F-4D97-AF65-F5344CB8AC3E}">
        <p14:creationId xmlns:p14="http://schemas.microsoft.com/office/powerpoint/2010/main" val="3799041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33</a:t>
            </a:fld>
            <a:endParaRPr lang="en-US" dirty="0"/>
          </a:p>
        </p:txBody>
      </p:sp>
    </p:spTree>
    <p:extLst>
      <p:ext uri="{BB962C8B-B14F-4D97-AF65-F5344CB8AC3E}">
        <p14:creationId xmlns:p14="http://schemas.microsoft.com/office/powerpoint/2010/main" val="56181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34</a:t>
            </a:fld>
            <a:endParaRPr lang="en-US" dirty="0"/>
          </a:p>
        </p:txBody>
      </p:sp>
    </p:spTree>
    <p:extLst>
      <p:ext uri="{BB962C8B-B14F-4D97-AF65-F5344CB8AC3E}">
        <p14:creationId xmlns:p14="http://schemas.microsoft.com/office/powerpoint/2010/main" val="4107487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35</a:t>
            </a:fld>
            <a:endParaRPr lang="en-US" dirty="0"/>
          </a:p>
        </p:txBody>
      </p:sp>
    </p:spTree>
    <p:extLst>
      <p:ext uri="{BB962C8B-B14F-4D97-AF65-F5344CB8AC3E}">
        <p14:creationId xmlns:p14="http://schemas.microsoft.com/office/powerpoint/2010/main" val="2951892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36</a:t>
            </a:fld>
            <a:endParaRPr lang="en-US" dirty="0"/>
          </a:p>
        </p:txBody>
      </p:sp>
    </p:spTree>
    <p:extLst>
      <p:ext uri="{BB962C8B-B14F-4D97-AF65-F5344CB8AC3E}">
        <p14:creationId xmlns:p14="http://schemas.microsoft.com/office/powerpoint/2010/main" val="292403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kern="1200" dirty="0">
                <a:solidFill>
                  <a:schemeClr val="tx1"/>
                </a:solidFill>
                <a:effectLst/>
                <a:latin typeface="+mn-lt"/>
                <a:ea typeface="Geneva" pitchFamily="-107" charset="-128"/>
                <a:cs typeface="Geneva" pitchFamily="-107" charset="-128"/>
              </a:rPr>
              <a:t>Encourage participants to jot down their thoughts on how they would handle it, ask for volunteers to share out, and then display solution</a:t>
            </a:r>
            <a:r>
              <a:rPr lang="en-US" sz="1100" b="0" i="0" kern="1200" baseline="0" dirty="0">
                <a:solidFill>
                  <a:schemeClr val="tx1"/>
                </a:solidFill>
                <a:effectLst/>
                <a:latin typeface="+mn-lt"/>
                <a:ea typeface="Geneva" pitchFamily="-107" charset="-128"/>
                <a:cs typeface="Geneva" pitchFamily="-107" charset="-128"/>
              </a:rPr>
              <a:t> on the next slide. </a:t>
            </a: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37</a:t>
            </a:fld>
            <a:endParaRPr lang="en-US" dirty="0"/>
          </a:p>
        </p:txBody>
      </p:sp>
    </p:spTree>
    <p:extLst>
      <p:ext uri="{BB962C8B-B14F-4D97-AF65-F5344CB8AC3E}">
        <p14:creationId xmlns:p14="http://schemas.microsoft.com/office/powerpoint/2010/main" val="3464863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47</a:t>
            </a:fld>
            <a:endParaRPr lang="en-US" dirty="0"/>
          </a:p>
        </p:txBody>
      </p:sp>
    </p:spTree>
    <p:extLst>
      <p:ext uri="{BB962C8B-B14F-4D97-AF65-F5344CB8AC3E}">
        <p14:creationId xmlns:p14="http://schemas.microsoft.com/office/powerpoint/2010/main" val="2800879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48</a:t>
            </a:fld>
            <a:endParaRPr lang="en-US" dirty="0"/>
          </a:p>
        </p:txBody>
      </p:sp>
    </p:spTree>
    <p:extLst>
      <p:ext uri="{BB962C8B-B14F-4D97-AF65-F5344CB8AC3E}">
        <p14:creationId xmlns:p14="http://schemas.microsoft.com/office/powerpoint/2010/main" val="1736255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49</a:t>
            </a:fld>
            <a:endParaRPr lang="en-US" dirty="0"/>
          </a:p>
        </p:txBody>
      </p:sp>
    </p:spTree>
    <p:extLst>
      <p:ext uri="{BB962C8B-B14F-4D97-AF65-F5344CB8AC3E}">
        <p14:creationId xmlns:p14="http://schemas.microsoft.com/office/powerpoint/2010/main" val="2680827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50</a:t>
            </a:fld>
            <a:endParaRPr lang="en-US" dirty="0"/>
          </a:p>
        </p:txBody>
      </p:sp>
    </p:spTree>
    <p:extLst>
      <p:ext uri="{BB962C8B-B14F-4D97-AF65-F5344CB8AC3E}">
        <p14:creationId xmlns:p14="http://schemas.microsoft.com/office/powerpoint/2010/main" val="159010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4</a:t>
            </a:fld>
            <a:endParaRPr lang="en-US" dirty="0"/>
          </a:p>
        </p:txBody>
      </p:sp>
    </p:spTree>
    <p:extLst>
      <p:ext uri="{BB962C8B-B14F-4D97-AF65-F5344CB8AC3E}">
        <p14:creationId xmlns:p14="http://schemas.microsoft.com/office/powerpoint/2010/main" val="20489825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51</a:t>
            </a:fld>
            <a:endParaRPr lang="en-US" dirty="0"/>
          </a:p>
        </p:txBody>
      </p:sp>
    </p:spTree>
    <p:extLst>
      <p:ext uri="{BB962C8B-B14F-4D97-AF65-F5344CB8AC3E}">
        <p14:creationId xmlns:p14="http://schemas.microsoft.com/office/powerpoint/2010/main" val="3382731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54</a:t>
            </a:fld>
            <a:endParaRPr lang="en-US" dirty="0"/>
          </a:p>
        </p:txBody>
      </p:sp>
    </p:spTree>
    <p:extLst>
      <p:ext uri="{BB962C8B-B14F-4D97-AF65-F5344CB8AC3E}">
        <p14:creationId xmlns:p14="http://schemas.microsoft.com/office/powerpoint/2010/main" val="1202173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5</a:t>
            </a:fld>
            <a:endParaRPr lang="en-US" dirty="0"/>
          </a:p>
        </p:txBody>
      </p:sp>
    </p:spTree>
    <p:extLst>
      <p:ext uri="{BB962C8B-B14F-4D97-AF65-F5344CB8AC3E}">
        <p14:creationId xmlns:p14="http://schemas.microsoft.com/office/powerpoint/2010/main" val="3969113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The main goal</a:t>
            </a:r>
            <a:r>
              <a:rPr lang="en-US" baseline="0" dirty="0"/>
              <a:t> of this training is that your attendees will walk away knowing the basics of the Ed-Fi Dashboards system and feeling comfortable navigating them</a:t>
            </a:r>
          </a:p>
          <a:p>
            <a:pPr marL="0" indent="0">
              <a:buFont typeface="Arial" pitchFamily="34" charset="0"/>
              <a:buNone/>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6</a:t>
            </a:fld>
            <a:endParaRPr lang="en-US" dirty="0"/>
          </a:p>
        </p:txBody>
      </p:sp>
    </p:spTree>
    <p:extLst>
      <p:ext uri="{BB962C8B-B14F-4D97-AF65-F5344CB8AC3E}">
        <p14:creationId xmlns:p14="http://schemas.microsoft.com/office/powerpoint/2010/main" val="3742965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7</a:t>
            </a:fld>
            <a:endParaRPr lang="en-US" dirty="0"/>
          </a:p>
        </p:txBody>
      </p:sp>
    </p:spTree>
    <p:extLst>
      <p:ext uri="{BB962C8B-B14F-4D97-AF65-F5344CB8AC3E}">
        <p14:creationId xmlns:p14="http://schemas.microsoft.com/office/powerpoint/2010/main" val="86365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603915" lvl="1"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8</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Talking Point:</a:t>
            </a:r>
          </a:p>
          <a:p>
            <a:pPr marL="603915" lvl="1" indent="-171450">
              <a:buFont typeface="Arial" pitchFamily="34" charset="0"/>
              <a:buChar char="•"/>
            </a:pPr>
            <a:r>
              <a:rPr lang="en-US" dirty="0"/>
              <a:t>EWS dashboards will be used for HS only</a:t>
            </a:r>
          </a:p>
          <a:p>
            <a:pPr marL="603915" lvl="1" indent="-171450">
              <a:buFont typeface="Arial" pitchFamily="34" charset="0"/>
              <a:buChar char="•"/>
            </a:pPr>
            <a:endParaRPr lang="en-US" dirty="0"/>
          </a:p>
          <a:p>
            <a:pPr marL="0" indent="0">
              <a:buFont typeface="Arial" pitchFamily="34" charset="0"/>
              <a:buNone/>
            </a:pPr>
            <a:r>
              <a:rPr lang="en-US" dirty="0"/>
              <a:t>Encourage your attendees to keep the</a:t>
            </a:r>
            <a:r>
              <a:rPr lang="en-US" baseline="0" dirty="0"/>
              <a:t> following in mind when they think about the Ed-Fi Dashboards:</a:t>
            </a:r>
            <a:endParaRPr lang="en-US" dirty="0"/>
          </a:p>
          <a:p>
            <a:pPr marL="171450" indent="-171450">
              <a:buFont typeface="Arial" pitchFamily="34" charset="0"/>
              <a:buChar char="•"/>
            </a:pPr>
            <a:r>
              <a:rPr lang="en-US" baseline="0" dirty="0"/>
              <a:t>The Ed-Fi Dashboards does not change the data – all data will be represented in the Ed-Fi Dashboards exactly as it comes from PowerSchool, the districts, etc. Ed-Fi aggregates it to a school and district level but does not edit or manipulate the data.</a:t>
            </a:r>
          </a:p>
          <a:p>
            <a:pPr marL="171450" indent="-171450">
              <a:buFont typeface="Arial" pitchFamily="34" charset="0"/>
              <a:buChar char="•"/>
            </a:pPr>
            <a:r>
              <a:rPr lang="en-US" baseline="0" dirty="0"/>
              <a:t>Data changed in the source data will update in the Ed-Fi Dashboards on a periodic basis.  Currently it is </a:t>
            </a:r>
            <a:r>
              <a:rPr lang="en-US" sz="1100" b="0" i="0" kern="1200" dirty="0">
                <a:solidFill>
                  <a:schemeClr val="tx1"/>
                </a:solidFill>
                <a:effectLst/>
                <a:latin typeface="+mn-lt"/>
                <a:ea typeface="Geneva" pitchFamily="-107" charset="-128"/>
                <a:cs typeface="Geneva" pitchFamily="-107" charset="-128"/>
              </a:rPr>
              <a:t>updated either on a daily (attendance, discipline, student/parent info) basis or a weekly basis (everything else)</a:t>
            </a:r>
            <a:r>
              <a:rPr lang="en-US" baseline="0" dirty="0"/>
              <a:t>.  </a:t>
            </a:r>
          </a:p>
          <a:p>
            <a:pPr marL="171450" indent="-171450">
              <a:buFont typeface="Arial" pitchFamily="34" charset="0"/>
              <a:buChar char="•"/>
            </a:pPr>
            <a:r>
              <a:rPr lang="en-US" sz="1100" b="0" i="0" kern="1200" dirty="0">
                <a:solidFill>
                  <a:schemeClr val="tx1"/>
                </a:solidFill>
                <a:effectLst/>
                <a:latin typeface="+mn-lt"/>
                <a:ea typeface="Geneva" pitchFamily="-107" charset="-128"/>
                <a:cs typeface="Geneva" pitchFamily="-107" charset="-128"/>
              </a:rPr>
              <a:t>Historical data is stored in the Ed-Fi Data Warehouse. The span depends on each data component and availability. Most are from the 14-15 to current school year</a:t>
            </a:r>
            <a:endParaRPr lang="en-US" baseline="0" dirty="0"/>
          </a:p>
          <a:p>
            <a:pPr marL="171450" marR="0"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dirty="0"/>
              <a:t>All</a:t>
            </a:r>
            <a:r>
              <a:rPr lang="en-US" baseline="0" dirty="0"/>
              <a:t> of the data sources are linked within the data warehouse via unique IDs (i.e. state IDs, school IDs, etc.)</a:t>
            </a:r>
          </a:p>
          <a:p>
            <a:pPr marL="603915" lvl="1"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9</a:t>
            </a:fld>
            <a:endParaRPr lang="en-US" dirty="0"/>
          </a:p>
        </p:txBody>
      </p:sp>
    </p:spTree>
    <p:extLst>
      <p:ext uri="{BB962C8B-B14F-4D97-AF65-F5344CB8AC3E}">
        <p14:creationId xmlns:p14="http://schemas.microsoft.com/office/powerpoint/2010/main" val="1774595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ll text">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8382000" cy="3352800"/>
          </a:xfrm>
        </p:spPr>
        <p:txBody>
          <a:bodyPr anchor="t">
            <a:normAutofit/>
          </a:bodyPr>
          <a:lstStyle>
            <a:lvl1pPr>
              <a:lnSpc>
                <a:spcPct val="90000"/>
              </a:lnSpc>
              <a:defRPr sz="4500" spc="-95"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8382000" cy="381000"/>
          </a:xfrm>
        </p:spPr>
        <p:txBody>
          <a:bodyPr anchor="b"/>
          <a:lstStyle>
            <a:lvl1pPr marL="0" indent="0">
              <a:buNone/>
              <a:defRPr sz="26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3"/>
            <a:ext cx="8382000" cy="685799"/>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2" name="Table Placeholder 11"/>
          <p:cNvSpPr>
            <a:spLocks noGrp="1"/>
          </p:cNvSpPr>
          <p:nvPr>
            <p:ph type="tbl" sz="quarter" idx="13"/>
          </p:nvPr>
        </p:nvSpPr>
        <p:spPr>
          <a:xfrm>
            <a:off x="381000" y="2362200"/>
            <a:ext cx="8382000" cy="3886200"/>
          </a:xfrm>
        </p:spPr>
        <p:txBody>
          <a:bodyPr/>
          <a:lstStyle>
            <a:lvl1pPr>
              <a:buClr>
                <a:srgbClr val="0098DB"/>
              </a:buClr>
              <a:buFontTx/>
              <a:buNone/>
              <a:defRPr sz="1500"/>
            </a:lvl1pPr>
          </a:lstStyle>
          <a:p>
            <a:pPr lvl="0"/>
            <a:endParaRPr lang="en-US" noProof="0" dirty="0"/>
          </a:p>
        </p:txBody>
      </p:sp>
      <p:sp>
        <p:nvSpPr>
          <p:cNvPr id="10" name="Slide Number Placeholder 5"/>
          <p:cNvSpPr>
            <a:spLocks noGrp="1"/>
          </p:cNvSpPr>
          <p:nvPr>
            <p:ph type="sldNum" sz="quarter" idx="15"/>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6B545E2-B5BA-44EB-880A-1DD5E1C8773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hotos with captions">
    <p:spTree>
      <p:nvGrpSpPr>
        <p:cNvPr id="1" name=""/>
        <p:cNvGrpSpPr/>
        <p:nvPr/>
      </p:nvGrpSpPr>
      <p:grpSpPr>
        <a:xfrm>
          <a:off x="0" y="0"/>
          <a:ext cx="0" cy="0"/>
          <a:chOff x="0" y="0"/>
          <a:chExt cx="0" cy="0"/>
        </a:xfrm>
      </p:grpSpPr>
      <p:cxnSp>
        <p:nvCxnSpPr>
          <p:cNvPr id="9" name="Straight Connector 8"/>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4953000"/>
            <a:ext cx="4038600" cy="914400"/>
          </a:xfrm>
        </p:spPr>
        <p:txBody>
          <a:bodyPr/>
          <a:lstStyle>
            <a:lvl1pPr marL="0">
              <a:buClr>
                <a:srgbClr val="0098DB"/>
              </a:buClr>
              <a:buFont typeface="Wingdings" charset="2"/>
              <a:buNone/>
              <a:defRPr sz="1300">
                <a:solidFill>
                  <a:srgbClr val="A4AEB5"/>
                </a:solidFill>
              </a:defRPr>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1" name="Picture Placeholder 10"/>
          <p:cNvSpPr>
            <a:spLocks noGrp="1"/>
          </p:cNvSpPr>
          <p:nvPr>
            <p:ph type="pic" sz="quarter" idx="13"/>
          </p:nvPr>
        </p:nvSpPr>
        <p:spPr>
          <a:xfrm>
            <a:off x="381000" y="1752600"/>
            <a:ext cx="4038600" cy="3124200"/>
          </a:xfrm>
        </p:spPr>
        <p:txBody>
          <a:bodyPr/>
          <a:lstStyle>
            <a:lvl1pPr>
              <a:buFontTx/>
              <a:buNone/>
              <a:defRPr sz="1700"/>
            </a:lvl1pPr>
          </a:lstStyle>
          <a:p>
            <a:pPr lvl="0"/>
            <a:endParaRPr lang="en-US" noProof="0" dirty="0"/>
          </a:p>
        </p:txBody>
      </p:sp>
      <p:sp>
        <p:nvSpPr>
          <p:cNvPr id="12" name="Content Placeholder 2"/>
          <p:cNvSpPr>
            <a:spLocks noGrp="1"/>
          </p:cNvSpPr>
          <p:nvPr>
            <p:ph idx="14"/>
          </p:nvPr>
        </p:nvSpPr>
        <p:spPr>
          <a:xfrm>
            <a:off x="4724400" y="4953000"/>
            <a:ext cx="4038600" cy="914400"/>
          </a:xfrm>
        </p:spPr>
        <p:txBody>
          <a:bodyPr/>
          <a:lstStyle>
            <a:lvl1pPr marL="0">
              <a:buClr>
                <a:srgbClr val="0098DB"/>
              </a:buClr>
              <a:buFont typeface="Wingdings" charset="2"/>
              <a:buNone/>
              <a:defRPr sz="1300">
                <a:solidFill>
                  <a:srgbClr val="A4AEB5"/>
                </a:solidFill>
              </a:defRPr>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4" name="Picture Placeholder 10"/>
          <p:cNvSpPr>
            <a:spLocks noGrp="1"/>
          </p:cNvSpPr>
          <p:nvPr>
            <p:ph type="pic" sz="quarter" idx="15"/>
          </p:nvPr>
        </p:nvSpPr>
        <p:spPr>
          <a:xfrm>
            <a:off x="4724400" y="1752600"/>
            <a:ext cx="4038600" cy="3124200"/>
          </a:xfrm>
        </p:spPr>
        <p:txBody>
          <a:bodyPr/>
          <a:lstStyle>
            <a:lvl1pPr>
              <a:buFontTx/>
              <a:buNone/>
              <a:defRPr sz="1700"/>
            </a:lvl1pPr>
          </a:lstStyle>
          <a:p>
            <a:pPr lvl="0"/>
            <a:endParaRPr lang="en-US" noProof="0" dirty="0"/>
          </a:p>
        </p:txBody>
      </p:sp>
      <p:sp>
        <p:nvSpPr>
          <p:cNvPr id="16" name="Slide Number Placeholder 5"/>
          <p:cNvSpPr>
            <a:spLocks noGrp="1"/>
          </p:cNvSpPr>
          <p:nvPr>
            <p:ph type="sldNum" sz="quarter" idx="17"/>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4374F19B-5AE5-42DA-A59B-E37DA7C2670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ntro">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2"/>
            <a:ext cx="8382000" cy="5211763"/>
          </a:xfrm>
        </p:spPr>
        <p:txBody>
          <a:bodyPr/>
          <a:lstStyle>
            <a:lvl1pPr marL="0">
              <a:lnSpc>
                <a:spcPct val="120000"/>
              </a:lnSpc>
              <a:spcBef>
                <a:spcPts val="568"/>
              </a:spcBef>
              <a:buClr>
                <a:srgbClr val="0098DB"/>
              </a:buClr>
              <a:buFontTx/>
              <a:buNone/>
              <a:defRPr sz="1900">
                <a:solidFill>
                  <a:srgbClr val="A4AEB5"/>
                </a:solidFill>
              </a:defRPr>
            </a:lvl1pPr>
            <a:lvl2pPr>
              <a:buClr>
                <a:srgbClr val="0098DB"/>
              </a:buClr>
              <a:buFontTx/>
              <a:buNone/>
              <a:defRPr sz="1700"/>
            </a:lvl2pPr>
            <a:lvl3pPr>
              <a:buClr>
                <a:srgbClr val="0098DB"/>
              </a:buClr>
              <a:buFontTx/>
              <a:buNone/>
              <a:defRPr sz="1500"/>
            </a:lvl3pPr>
            <a:lvl4pPr>
              <a:buClr>
                <a:srgbClr val="0098DB"/>
              </a:buClr>
              <a:buFontTx/>
              <a:buNone/>
              <a:defRPr sz="1300"/>
            </a:lvl4pPr>
            <a:lvl5pPr>
              <a:buClr>
                <a:srgbClr val="0098DB"/>
              </a:buClr>
              <a:buFontTx/>
              <a:buNone/>
              <a:defRPr/>
            </a:lvl5pPr>
          </a:lstStyle>
          <a:p>
            <a:pPr lvl="0"/>
            <a:r>
              <a:rPr lang="en-US" dirty="0"/>
              <a:t>Click to edit Master text styles</a:t>
            </a:r>
          </a:p>
        </p:txBody>
      </p:sp>
      <p:sp>
        <p:nvSpPr>
          <p:cNvPr id="7"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A369B36-465B-4727-8F61-C735FD8A5A4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1"/>
            <a:ext cx="8382000" cy="1143000"/>
          </a:xfrm>
        </p:spPr>
        <p:txBody>
          <a:bodyPr anchor="ctr"/>
          <a:lstStyle>
            <a:lvl1pPr>
              <a:defRPr sz="4200" spc="-95">
                <a:solidFill>
                  <a:srgbClr val="005283"/>
                </a:solidFill>
              </a:defRPr>
            </a:lvl1pPr>
          </a:lstStyle>
          <a:p>
            <a:r>
              <a:rPr lang="en-US" dirty="0"/>
              <a:t>Click to edit Master title style</a:t>
            </a:r>
          </a:p>
        </p:txBody>
      </p:sp>
      <p:sp>
        <p:nvSpPr>
          <p:cNvPr id="5" name="Slide Number Placeholder 5"/>
          <p:cNvSpPr>
            <a:spLocks noGrp="1"/>
          </p:cNvSpPr>
          <p:nvPr>
            <p:ph type="sldNum" sz="quarter" idx="11"/>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56AAD5D4-58B0-4FF3-ADF8-FF27DD89C6E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450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0407" y="0"/>
            <a:ext cx="8082742" cy="642851"/>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p:txBody>
          <a:bodyPr/>
          <a:lstStyle/>
          <a:p>
            <a:fld id="{D48566AE-83C2-8740-8014-982EF7B0BDCE}" type="datetimeFigureOut">
              <a:rPr lang="en-US" smtClean="0"/>
              <a:pPr/>
              <a:t>8/30/2016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E8B2518-BC94-454D-9DA2-20F27F1B71CC}" type="slidenum">
              <a:rPr lang="en-US" smtClean="0"/>
              <a:pPr/>
              <a:t>‹#›</a:t>
            </a:fld>
            <a:endParaRPr lang="en-US" dirty="0"/>
          </a:p>
        </p:txBody>
      </p:sp>
    </p:spTree>
    <p:extLst>
      <p:ext uri="{BB962C8B-B14F-4D97-AF65-F5344CB8AC3E}">
        <p14:creationId xmlns:p14="http://schemas.microsoft.com/office/powerpoint/2010/main" val="203582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ertical photo">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5334000" cy="3352800"/>
          </a:xfrm>
        </p:spPr>
        <p:txBody>
          <a:bodyPr anchor="t">
            <a:normAutofit/>
          </a:bodyPr>
          <a:lstStyle>
            <a:lvl1pPr>
              <a:defRPr sz="42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5334000" cy="381000"/>
          </a:xfrm>
        </p:spPr>
        <p:txBody>
          <a:bodyPr anchor="b"/>
          <a:lstStyle>
            <a:lvl1pPr marL="0" indent="0">
              <a:buNone/>
              <a:defRPr sz="21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5867400" y="2362200"/>
            <a:ext cx="2895600" cy="3733800"/>
          </a:xfrm>
        </p:spPr>
        <p:txBody>
          <a:bodyPr/>
          <a:lstStyle>
            <a:lvl1pPr>
              <a:buFontTx/>
              <a:buNone/>
              <a:defRPr sz="1700"/>
            </a:lvl1pPr>
          </a:lstStyle>
          <a:p>
            <a:pPr lvl="0"/>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orizontal photo">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3352800" cy="3352800"/>
          </a:xfrm>
        </p:spPr>
        <p:txBody>
          <a:bodyPr anchor="t">
            <a:normAutofit/>
          </a:bodyPr>
          <a:lstStyle>
            <a:lvl1pPr>
              <a:defRPr sz="34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3352800" cy="381000"/>
          </a:xfrm>
        </p:spPr>
        <p:txBody>
          <a:bodyPr anchor="b"/>
          <a:lstStyle>
            <a:lvl1pPr marL="0" indent="0">
              <a:buNone/>
              <a:defRPr sz="17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3886200" y="2362200"/>
            <a:ext cx="4876800" cy="3733800"/>
          </a:xfrm>
        </p:spPr>
        <p:txBody>
          <a:bodyPr/>
          <a:lstStyle>
            <a:lvl1pPr>
              <a:buFontTx/>
              <a:buNone/>
              <a:defRPr sz="1700"/>
            </a:lvl1pPr>
          </a:lstStyle>
          <a:p>
            <a:pPr lvl="0"/>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ig photo">
    <p:spTree>
      <p:nvGrpSpPr>
        <p:cNvPr id="1" name=""/>
        <p:cNvGrpSpPr/>
        <p:nvPr/>
      </p:nvGrpSpPr>
      <p:grpSpPr>
        <a:xfrm>
          <a:off x="0" y="0"/>
          <a:ext cx="0" cy="0"/>
          <a:chOff x="0" y="0"/>
          <a:chExt cx="0" cy="0"/>
        </a:xfrm>
      </p:grpSpPr>
      <p:sp>
        <p:nvSpPr>
          <p:cNvPr id="6" name="Rectangle 5"/>
          <p:cNvSpPr/>
          <p:nvPr userDrawn="1"/>
        </p:nvSpPr>
        <p:spPr>
          <a:xfrm>
            <a:off x="381000" y="5334000"/>
            <a:ext cx="8382000" cy="762000"/>
          </a:xfrm>
          <a:prstGeom prst="rect">
            <a:avLst/>
          </a:prstGeom>
          <a:solidFill>
            <a:srgbClr val="005283">
              <a:alpha val="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86493" tIns="43247" rIns="86493" bIns="43247" anchor="ctr"/>
          <a:lstStyle/>
          <a:p>
            <a:pPr algn="ctr">
              <a:defRPr/>
            </a:pPr>
            <a:endParaRPr lang="en-US" dirty="0">
              <a:solidFill>
                <a:srgbClr val="FFFFFF"/>
              </a:solidFill>
              <a:ea typeface="Geneva" charset="0"/>
              <a:cs typeface="Geneva" charset="0"/>
            </a:endParaRPr>
          </a:p>
        </p:txBody>
      </p:sp>
      <p:sp>
        <p:nvSpPr>
          <p:cNvPr id="9" name="Picture Placeholder 8"/>
          <p:cNvSpPr>
            <a:spLocks noGrp="1"/>
          </p:cNvSpPr>
          <p:nvPr>
            <p:ph type="pic" sz="quarter" idx="10"/>
          </p:nvPr>
        </p:nvSpPr>
        <p:spPr>
          <a:xfrm>
            <a:off x="381000" y="1676400"/>
            <a:ext cx="8382000" cy="4419600"/>
          </a:xfrm>
        </p:spPr>
        <p:txBody>
          <a:bodyPr/>
          <a:lstStyle>
            <a:lvl1pPr>
              <a:buFontTx/>
              <a:buNone/>
              <a:defRPr sz="1700"/>
            </a:lvl1pPr>
          </a:lstStyle>
          <a:p>
            <a:pPr lvl="0"/>
            <a:endParaRPr lang="en-US" noProof="0" dirty="0"/>
          </a:p>
        </p:txBody>
      </p:sp>
      <p:sp>
        <p:nvSpPr>
          <p:cNvPr id="2" name="Title 1"/>
          <p:cNvSpPr>
            <a:spLocks noGrp="1"/>
          </p:cNvSpPr>
          <p:nvPr>
            <p:ph type="ctrTitle"/>
          </p:nvPr>
        </p:nvSpPr>
        <p:spPr>
          <a:xfrm>
            <a:off x="381000" y="5334000"/>
            <a:ext cx="8382000" cy="762000"/>
          </a:xfrm>
        </p:spPr>
        <p:txBody>
          <a:bodyPr anchor="ctr">
            <a:normAutofit/>
          </a:bodyPr>
          <a:lstStyle>
            <a:lvl1pPr>
              <a:defRPr sz="2300" baseline="0">
                <a:solidFill>
                  <a:srgbClr val="005283"/>
                </a:solidFill>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apitol artwork">
    <p:spTree>
      <p:nvGrpSpPr>
        <p:cNvPr id="1" name=""/>
        <p:cNvGrpSpPr/>
        <p:nvPr/>
      </p:nvGrpSpPr>
      <p:grpSpPr>
        <a:xfrm>
          <a:off x="0" y="0"/>
          <a:ext cx="0" cy="0"/>
          <a:chOff x="0" y="0"/>
          <a:chExt cx="0" cy="0"/>
        </a:xfrm>
      </p:grpSpPr>
      <p:sp>
        <p:nvSpPr>
          <p:cNvPr id="13" name="Title 1"/>
          <p:cNvSpPr>
            <a:spLocks noGrp="1"/>
          </p:cNvSpPr>
          <p:nvPr>
            <p:ph type="ctrTitle"/>
          </p:nvPr>
        </p:nvSpPr>
        <p:spPr>
          <a:xfrm>
            <a:off x="838200" y="2765541"/>
            <a:ext cx="4495800" cy="2492260"/>
          </a:xfrm>
        </p:spPr>
        <p:txBody>
          <a:bodyPr anchor="t">
            <a:normAutofit/>
          </a:bodyPr>
          <a:lstStyle>
            <a:lvl1pPr>
              <a:defRPr sz="3400" baseline="0">
                <a:solidFill>
                  <a:schemeClr val="bg1"/>
                </a:solidFill>
              </a:defRPr>
            </a:lvl1pPr>
          </a:lstStyle>
          <a:p>
            <a:r>
              <a:rPr lang="en-US" dirty="0"/>
              <a:t>Click to edit Master title style</a:t>
            </a:r>
          </a:p>
        </p:txBody>
      </p:sp>
      <p:sp>
        <p:nvSpPr>
          <p:cNvPr id="14" name="Text Placeholder 2"/>
          <p:cNvSpPr>
            <a:spLocks noGrp="1"/>
          </p:cNvSpPr>
          <p:nvPr>
            <p:ph type="body" idx="1"/>
          </p:nvPr>
        </p:nvSpPr>
        <p:spPr>
          <a:xfrm>
            <a:off x="838200" y="2362201"/>
            <a:ext cx="4495800" cy="403340"/>
          </a:xfrm>
        </p:spPr>
        <p:txBody>
          <a:bodyPr anchor="b"/>
          <a:lstStyle>
            <a:lvl1pPr marL="0" indent="0">
              <a:buNone/>
              <a:defRPr sz="17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bullets">
    <p:spTree>
      <p:nvGrpSpPr>
        <p:cNvPr id="1" name=""/>
        <p:cNvGrpSpPr/>
        <p:nvPr/>
      </p:nvGrpSpPr>
      <p:grpSpPr>
        <a:xfrm>
          <a:off x="0" y="0"/>
          <a:ext cx="0" cy="0"/>
          <a:chOff x="0" y="0"/>
          <a:chExt cx="0" cy="0"/>
        </a:xfrm>
      </p:grpSpPr>
      <p:cxnSp>
        <p:nvCxnSpPr>
          <p:cNvPr id="6" name="Straight Connector 5"/>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2"/>
            <a:ext cx="8382000" cy="4449763"/>
          </a:xfrm>
        </p:spPr>
        <p:txBody>
          <a:bodyPr/>
          <a:lstStyle>
            <a:lvl1pPr marL="216233" indent="-216233">
              <a:buClr>
                <a:srgbClr val="3797CF"/>
              </a:buClr>
              <a:buFont typeface="Wingdings" charset="2"/>
              <a:buChar char="§"/>
              <a:defRPr sz="1900"/>
            </a:lvl1pPr>
            <a:lvl2pPr marL="562205" indent="-216233">
              <a:buClr>
                <a:srgbClr val="0098DB"/>
              </a:buClr>
              <a:buFont typeface="Wingdings" charset="2"/>
              <a:buChar char="§"/>
              <a:defRPr sz="1700"/>
            </a:lvl2pPr>
            <a:lvl3pPr>
              <a:buClr>
                <a:srgbClr val="3797CF"/>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CD72049F-C3E8-4E7F-AB5A-4975E692968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paragraph">
    <p:spTree>
      <p:nvGrpSpPr>
        <p:cNvPr id="1" name=""/>
        <p:cNvGrpSpPr/>
        <p:nvPr/>
      </p:nvGrpSpPr>
      <p:grpSpPr>
        <a:xfrm>
          <a:off x="0" y="0"/>
          <a:ext cx="0" cy="0"/>
          <a:chOff x="0" y="0"/>
          <a:chExt cx="0" cy="0"/>
        </a:xfrm>
      </p:grpSpPr>
      <p:cxnSp>
        <p:nvCxnSpPr>
          <p:cNvPr id="6" name="Straight Connector 5"/>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2"/>
            <a:ext cx="8382000" cy="4449763"/>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9"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7C854DEC-03DA-4F49-A3A5-67B75EF8C4C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agraph + bullet points">
    <p:spTree>
      <p:nvGrpSpPr>
        <p:cNvPr id="1" name=""/>
        <p:cNvGrpSpPr/>
        <p:nvPr/>
      </p:nvGrpSpPr>
      <p:grpSpPr>
        <a:xfrm>
          <a:off x="0" y="0"/>
          <a:ext cx="0" cy="0"/>
          <a:chOff x="0" y="0"/>
          <a:chExt cx="0" cy="0"/>
        </a:xfrm>
      </p:grpSpPr>
      <p:cxnSp>
        <p:nvCxnSpPr>
          <p:cNvPr id="10" name="Straight Connector 9"/>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userDrawn="1"/>
        </p:nvCxnSpPr>
        <p:spPr>
          <a:xfrm>
            <a:off x="381000" y="4465640"/>
            <a:ext cx="4038600" cy="1587"/>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4724400" y="4464052"/>
            <a:ext cx="4038600" cy="1588"/>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657227"/>
            <a:ext cx="8382000" cy="868363"/>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1"/>
            <a:ext cx="8382000" cy="1828800"/>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2" name="Content Placeholder 2"/>
          <p:cNvSpPr>
            <a:spLocks noGrp="1"/>
          </p:cNvSpPr>
          <p:nvPr>
            <p:ph idx="14"/>
          </p:nvPr>
        </p:nvSpPr>
        <p:spPr>
          <a:xfrm>
            <a:off x="381000" y="4106104"/>
            <a:ext cx="4038600" cy="362708"/>
          </a:xfrm>
        </p:spPr>
        <p:txBody>
          <a:bodyPr/>
          <a:lstStyle>
            <a:lvl1pPr marL="0" marR="0" indent="-324349" algn="l" defTabSz="432465" rtl="0" eaLnBrk="0" fontAlgn="base" latinLnBrk="0" hangingPunct="0">
              <a:lnSpc>
                <a:spcPct val="100000"/>
              </a:lnSpc>
              <a:spcBef>
                <a:spcPct val="20000"/>
              </a:spcBef>
              <a:spcAft>
                <a:spcPct val="0"/>
              </a:spcAft>
              <a:buClr>
                <a:srgbClr val="0098DB"/>
              </a:buClr>
              <a:buSzTx/>
              <a:buFontTx/>
              <a:buNone/>
              <a:tabLst/>
              <a:defRPr sz="1500" b="1"/>
            </a:lvl1pPr>
            <a:lvl2pPr marL="0">
              <a:buClr>
                <a:srgbClr val="0098DB"/>
              </a:buClr>
              <a:buFont typeface="Wingdings" charset="2"/>
              <a:buNone/>
              <a:defRPr sz="1700" b="1"/>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endParaRPr lang="en-US" dirty="0"/>
          </a:p>
        </p:txBody>
      </p:sp>
      <p:sp>
        <p:nvSpPr>
          <p:cNvPr id="14" name="Content Placeholder 2"/>
          <p:cNvSpPr>
            <a:spLocks noGrp="1"/>
          </p:cNvSpPr>
          <p:nvPr>
            <p:ph idx="15"/>
          </p:nvPr>
        </p:nvSpPr>
        <p:spPr>
          <a:xfrm>
            <a:off x="381000" y="4465639"/>
            <a:ext cx="4038600" cy="1630363"/>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15" name="Content Placeholder 2"/>
          <p:cNvSpPr>
            <a:spLocks noGrp="1"/>
          </p:cNvSpPr>
          <p:nvPr>
            <p:ph idx="16"/>
          </p:nvPr>
        </p:nvSpPr>
        <p:spPr>
          <a:xfrm>
            <a:off x="4724400" y="4106104"/>
            <a:ext cx="4038600" cy="361123"/>
          </a:xfrm>
        </p:spPr>
        <p:txBody>
          <a:bodyPr/>
          <a:lstStyle>
            <a:lvl1pPr marL="0" marR="0" indent="-324349" algn="l" defTabSz="432465" rtl="0" eaLnBrk="0" fontAlgn="base" latinLnBrk="0" hangingPunct="0">
              <a:lnSpc>
                <a:spcPct val="100000"/>
              </a:lnSpc>
              <a:spcBef>
                <a:spcPct val="20000"/>
              </a:spcBef>
              <a:spcAft>
                <a:spcPct val="0"/>
              </a:spcAft>
              <a:buClr>
                <a:srgbClr val="0098DB"/>
              </a:buClr>
              <a:buSzTx/>
              <a:buFontTx/>
              <a:buNone/>
              <a:tabLst/>
              <a:defRPr sz="1500" b="1"/>
            </a:lvl1pPr>
            <a:lvl2pPr marL="0">
              <a:buClr>
                <a:srgbClr val="0098DB"/>
              </a:buClr>
              <a:buFont typeface="Wingdings" charset="2"/>
              <a:buNone/>
              <a:defRPr sz="1700" b="1"/>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endParaRPr lang="en-US" dirty="0"/>
          </a:p>
        </p:txBody>
      </p:sp>
      <p:sp>
        <p:nvSpPr>
          <p:cNvPr id="16" name="Content Placeholder 2"/>
          <p:cNvSpPr>
            <a:spLocks noGrp="1"/>
          </p:cNvSpPr>
          <p:nvPr>
            <p:ph idx="17"/>
          </p:nvPr>
        </p:nvSpPr>
        <p:spPr>
          <a:xfrm>
            <a:off x="4724400" y="4465639"/>
            <a:ext cx="4038600" cy="1630363"/>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0" name="Slide Number Placeholder 5"/>
          <p:cNvSpPr>
            <a:spLocks noGrp="1"/>
          </p:cNvSpPr>
          <p:nvPr>
            <p:ph type="sldNum" sz="quarter" idx="19"/>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C6376952-16D4-4A03-8E0D-9F8608CD9C0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s and chart">
    <p:spTree>
      <p:nvGrpSpPr>
        <p:cNvPr id="1" name=""/>
        <p:cNvGrpSpPr/>
        <p:nvPr/>
      </p:nvGrpSpPr>
      <p:grpSpPr>
        <a:xfrm>
          <a:off x="0" y="0"/>
          <a:ext cx="0" cy="0"/>
          <a:chOff x="0" y="0"/>
          <a:chExt cx="0" cy="0"/>
        </a:xfrm>
      </p:grpSpPr>
      <p:cxnSp>
        <p:nvCxnSpPr>
          <p:cNvPr id="8" name="Straight Connector 7"/>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8363"/>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3"/>
            <a:ext cx="8382000" cy="533399"/>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4" name="Content Placeholder 2"/>
          <p:cNvSpPr>
            <a:spLocks noGrp="1"/>
          </p:cNvSpPr>
          <p:nvPr>
            <p:ph idx="15"/>
          </p:nvPr>
        </p:nvSpPr>
        <p:spPr>
          <a:xfrm>
            <a:off x="381000" y="2209801"/>
            <a:ext cx="4038600" cy="3886200"/>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5" name="Chart Placeholder 24"/>
          <p:cNvSpPr>
            <a:spLocks noGrp="1"/>
          </p:cNvSpPr>
          <p:nvPr>
            <p:ph type="chart" sz="quarter" idx="16"/>
          </p:nvPr>
        </p:nvSpPr>
        <p:spPr>
          <a:xfrm>
            <a:off x="4648200" y="2209800"/>
            <a:ext cx="4114800" cy="3886200"/>
          </a:xfrm>
        </p:spPr>
        <p:txBody>
          <a:bodyPr/>
          <a:lstStyle>
            <a:lvl1pPr>
              <a:buFontTx/>
              <a:buNone/>
              <a:defRPr sz="1500"/>
            </a:lvl1pPr>
          </a:lstStyle>
          <a:p>
            <a:pPr lvl="0"/>
            <a:endParaRPr lang="en-US" noProof="0" dirty="0"/>
          </a:p>
        </p:txBody>
      </p:sp>
      <p:sp>
        <p:nvSpPr>
          <p:cNvPr id="11" name="Slide Number Placeholder 5"/>
          <p:cNvSpPr>
            <a:spLocks noGrp="1"/>
          </p:cNvSpPr>
          <p:nvPr>
            <p:ph type="sldNum" sz="quarter" idx="18"/>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B649EB9-1C31-4C75-AD5B-EC3B1A15DF7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1"/>
            <a:ext cx="8229600" cy="804863"/>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905002"/>
            <a:ext cx="8229600" cy="4221163"/>
          </a:xfrm>
          <a:prstGeom prst="rect">
            <a:avLst/>
          </a:prstGeom>
          <a:noFill/>
          <a:ln w="9525">
            <a:noFill/>
            <a:miter lim="800000"/>
            <a:headEnd/>
            <a:tailEnd/>
          </a:ln>
        </p:spPr>
        <p:txBody>
          <a:bodyPr vert="horz" wrap="square" lIns="86493" tIns="43247" rIns="86493" bIns="432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477000"/>
            <a:ext cx="8382000" cy="304800"/>
          </a:xfrm>
          <a:prstGeom prst="rect">
            <a:avLst/>
          </a:prstGeom>
        </p:spPr>
        <p:txBody>
          <a:bodyPr vert="horz" wrap="square" lIns="86493" tIns="43247" rIns="86493" bIns="43247" numCol="1" anchor="ctr" anchorCtr="0" compatLnSpc="1">
            <a:prstTxWarp prst="textNoShape">
              <a:avLst/>
            </a:prstTxWarp>
          </a:bodyPr>
          <a:lstStyle>
            <a:lvl1pPr>
              <a:defRPr sz="900">
                <a:solidFill>
                  <a:srgbClr val="005283"/>
                </a:solidFill>
                <a:latin typeface="Arial" charset="0"/>
                <a:ea typeface="Arial" charset="0"/>
                <a:cs typeface="Arial" charset="0"/>
              </a:defRPr>
            </a:lvl1pPr>
          </a:lstStyle>
          <a:p>
            <a:pPr algn="dist">
              <a:defRPr/>
            </a:pPr>
            <a:r>
              <a:rPr lang="en-US" sz="900" dirty="0">
                <a:solidFill>
                  <a:srgbClr val="005283"/>
                </a:solidFill>
                <a:latin typeface="Arial" charset="0"/>
                <a:ea typeface="Geneva" charset="0"/>
                <a:cs typeface="Geneva" charset="0"/>
              </a:rPr>
              <a:t>Shelby County Department of Education   |  June 2013</a:t>
            </a:r>
            <a:endParaRPr lang="en-US" dirty="0">
              <a:solidFill>
                <a:srgbClr val="005283"/>
              </a:solidFill>
              <a:latin typeface="Arial" charset="0"/>
              <a:ea typeface="Geneva" charset="0"/>
              <a:cs typeface="Geneva" charset="0"/>
            </a:endParaRPr>
          </a:p>
        </p:txBody>
      </p:sp>
      <p:pic>
        <p:nvPicPr>
          <p:cNvPr id="5" name="Picture 4"/>
          <p:cNvPicPr>
            <a:picLocks noChangeAspect="1"/>
          </p:cNvPicPr>
          <p:nvPr userDrawn="1"/>
        </p:nvPicPr>
        <p:blipFill rotWithShape="1">
          <a:blip r:embed="rId18"/>
          <a:srcRect l="12604" r="12565"/>
          <a:stretch/>
        </p:blipFill>
        <p:spPr>
          <a:xfrm>
            <a:off x="-1" y="0"/>
            <a:ext cx="9188335" cy="6906854"/>
          </a:xfrm>
          <a:prstGeom prst="rect">
            <a:avLst/>
          </a:prstGeom>
        </p:spPr>
      </p:pic>
    </p:spTree>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51" r:id="rId14"/>
    <p:sldLayoutId id="2147484665" r:id="rId15"/>
    <p:sldLayoutId id="2147484666" r:id="rId16"/>
  </p:sldLayoutIdLst>
  <p:hf hdr="0" ftr="0" dt="0"/>
  <p:txStyles>
    <p:titleStyle>
      <a:lvl1pPr algn="l" defTabSz="432465" rtl="0" eaLnBrk="0" fontAlgn="base" hangingPunct="0">
        <a:spcBef>
          <a:spcPct val="0"/>
        </a:spcBef>
        <a:spcAft>
          <a:spcPct val="0"/>
        </a:spcAft>
        <a:defRPr sz="26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p:titleStyle>
    <p:bodyStyle>
      <a:lvl1pPr marL="324349" indent="-324349" algn="l" defTabSz="432465" rtl="0" eaLnBrk="0" fontAlgn="base" hangingPunct="0">
        <a:spcBef>
          <a:spcPct val="20000"/>
        </a:spcBef>
        <a:spcAft>
          <a:spcPct val="0"/>
        </a:spcAft>
        <a:buFont typeface="Arial" pitchFamily="34" charset="0"/>
        <a:buChar char="•"/>
        <a:defRPr sz="2100" kern="1200">
          <a:solidFill>
            <a:schemeClr val="tx1"/>
          </a:solidFill>
          <a:latin typeface="+mn-lt"/>
          <a:ea typeface="Geneva" pitchFamily="-107" charset="-128"/>
          <a:cs typeface="Geneva" pitchFamily="-107" charset="-128"/>
        </a:defRPr>
      </a:lvl1pPr>
      <a:lvl2pPr marL="702756" indent="-270291" algn="l" defTabSz="432465" rtl="0" eaLnBrk="0" fontAlgn="base" hangingPunct="0">
        <a:spcBef>
          <a:spcPct val="20000"/>
        </a:spcBef>
        <a:spcAft>
          <a:spcPct val="0"/>
        </a:spcAft>
        <a:buFont typeface="Arial" pitchFamily="34" charset="0"/>
        <a:buChar char="•"/>
        <a:defRPr sz="1900" kern="1200">
          <a:solidFill>
            <a:schemeClr val="tx1"/>
          </a:solidFill>
          <a:latin typeface="+mn-lt"/>
          <a:ea typeface="Geneva" pitchFamily="-107" charset="-128"/>
          <a:cs typeface="Geneva" charset="0"/>
        </a:defRPr>
      </a:lvl2pPr>
      <a:lvl3pPr marL="1081164" indent="-216233" algn="l" defTabSz="432465"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Geneva"/>
        </a:defRPr>
      </a:lvl3pPr>
      <a:lvl4pPr marL="1513629" indent="-216233" algn="l" defTabSz="432465"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Geneva"/>
        </a:defRPr>
      </a:lvl4pPr>
      <a:lvl5pPr marL="1946095" indent="-216233" algn="l" defTabSz="432465" rtl="0" eaLnBrk="0" fontAlgn="base" hangingPunct="0">
        <a:spcBef>
          <a:spcPct val="20000"/>
        </a:spcBef>
        <a:spcAft>
          <a:spcPct val="0"/>
        </a:spcAft>
        <a:buFont typeface="Arial" pitchFamily="34" charset="0"/>
        <a:buChar char="•"/>
        <a:defRPr sz="1100" kern="1200">
          <a:solidFill>
            <a:schemeClr val="tx1"/>
          </a:solidFill>
          <a:latin typeface="+mn-lt"/>
          <a:ea typeface="MS PGothic" pitchFamily="34" charset="-128"/>
          <a:cs typeface="Geneva"/>
        </a:defRPr>
      </a:lvl5pPr>
      <a:lvl6pPr marL="2378560" indent="-216233" algn="l" defTabSz="432465" rtl="0" eaLnBrk="1" latinLnBrk="0" hangingPunct="1">
        <a:spcBef>
          <a:spcPct val="20000"/>
        </a:spcBef>
        <a:buFont typeface="Arial"/>
        <a:buChar char="•"/>
        <a:defRPr sz="1900" kern="1200">
          <a:solidFill>
            <a:schemeClr val="tx1"/>
          </a:solidFill>
          <a:latin typeface="+mn-lt"/>
          <a:ea typeface="+mn-ea"/>
          <a:cs typeface="+mn-cs"/>
        </a:defRPr>
      </a:lvl6pPr>
      <a:lvl7pPr marL="2811026" indent="-216233" algn="l" defTabSz="432465" rtl="0" eaLnBrk="1" latinLnBrk="0" hangingPunct="1">
        <a:spcBef>
          <a:spcPct val="20000"/>
        </a:spcBef>
        <a:buFont typeface="Arial"/>
        <a:buChar char="•"/>
        <a:defRPr sz="1900" kern="1200">
          <a:solidFill>
            <a:schemeClr val="tx1"/>
          </a:solidFill>
          <a:latin typeface="+mn-lt"/>
          <a:ea typeface="+mn-ea"/>
          <a:cs typeface="+mn-cs"/>
        </a:defRPr>
      </a:lvl7pPr>
      <a:lvl8pPr marL="3243491" indent="-216233" algn="l" defTabSz="432465" rtl="0" eaLnBrk="1" latinLnBrk="0" hangingPunct="1">
        <a:spcBef>
          <a:spcPct val="20000"/>
        </a:spcBef>
        <a:buFont typeface="Arial"/>
        <a:buChar char="•"/>
        <a:defRPr sz="1900" kern="1200">
          <a:solidFill>
            <a:schemeClr val="tx1"/>
          </a:solidFill>
          <a:latin typeface="+mn-lt"/>
          <a:ea typeface="+mn-ea"/>
          <a:cs typeface="+mn-cs"/>
        </a:defRPr>
      </a:lvl8pPr>
      <a:lvl9pPr marL="3675957" indent="-216233" algn="l" defTabSz="432465"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465" rtl="0" eaLnBrk="1" latinLnBrk="0" hangingPunct="1">
        <a:defRPr sz="1700" kern="1200">
          <a:solidFill>
            <a:schemeClr val="tx1"/>
          </a:solidFill>
          <a:latin typeface="+mn-lt"/>
          <a:ea typeface="+mn-ea"/>
          <a:cs typeface="+mn-cs"/>
        </a:defRPr>
      </a:lvl1pPr>
      <a:lvl2pPr marL="432465" algn="l" defTabSz="432465" rtl="0" eaLnBrk="1" latinLnBrk="0" hangingPunct="1">
        <a:defRPr sz="1700" kern="1200">
          <a:solidFill>
            <a:schemeClr val="tx1"/>
          </a:solidFill>
          <a:latin typeface="+mn-lt"/>
          <a:ea typeface="+mn-ea"/>
          <a:cs typeface="+mn-cs"/>
        </a:defRPr>
      </a:lvl2pPr>
      <a:lvl3pPr marL="864931" algn="l" defTabSz="432465" rtl="0" eaLnBrk="1" latinLnBrk="0" hangingPunct="1">
        <a:defRPr sz="1700" kern="1200">
          <a:solidFill>
            <a:schemeClr val="tx1"/>
          </a:solidFill>
          <a:latin typeface="+mn-lt"/>
          <a:ea typeface="+mn-ea"/>
          <a:cs typeface="+mn-cs"/>
        </a:defRPr>
      </a:lvl3pPr>
      <a:lvl4pPr marL="1297396" algn="l" defTabSz="432465" rtl="0" eaLnBrk="1" latinLnBrk="0" hangingPunct="1">
        <a:defRPr sz="1700" kern="1200">
          <a:solidFill>
            <a:schemeClr val="tx1"/>
          </a:solidFill>
          <a:latin typeface="+mn-lt"/>
          <a:ea typeface="+mn-ea"/>
          <a:cs typeface="+mn-cs"/>
        </a:defRPr>
      </a:lvl4pPr>
      <a:lvl5pPr marL="1729862" algn="l" defTabSz="432465" rtl="0" eaLnBrk="1" latinLnBrk="0" hangingPunct="1">
        <a:defRPr sz="1700" kern="1200">
          <a:solidFill>
            <a:schemeClr val="tx1"/>
          </a:solidFill>
          <a:latin typeface="+mn-lt"/>
          <a:ea typeface="+mn-ea"/>
          <a:cs typeface="+mn-cs"/>
        </a:defRPr>
      </a:lvl5pPr>
      <a:lvl6pPr marL="2162327" algn="l" defTabSz="432465" rtl="0" eaLnBrk="1" latinLnBrk="0" hangingPunct="1">
        <a:defRPr sz="1700" kern="1200">
          <a:solidFill>
            <a:schemeClr val="tx1"/>
          </a:solidFill>
          <a:latin typeface="+mn-lt"/>
          <a:ea typeface="+mn-ea"/>
          <a:cs typeface="+mn-cs"/>
        </a:defRPr>
      </a:lvl6pPr>
      <a:lvl7pPr marL="2594793" algn="l" defTabSz="432465" rtl="0" eaLnBrk="1" latinLnBrk="0" hangingPunct="1">
        <a:defRPr sz="1700" kern="1200">
          <a:solidFill>
            <a:schemeClr val="tx1"/>
          </a:solidFill>
          <a:latin typeface="+mn-lt"/>
          <a:ea typeface="+mn-ea"/>
          <a:cs typeface="+mn-cs"/>
        </a:defRPr>
      </a:lvl7pPr>
      <a:lvl8pPr marL="3027258" algn="l" defTabSz="432465" rtl="0" eaLnBrk="1" latinLnBrk="0" hangingPunct="1">
        <a:defRPr sz="1700" kern="1200">
          <a:solidFill>
            <a:schemeClr val="tx1"/>
          </a:solidFill>
          <a:latin typeface="+mn-lt"/>
          <a:ea typeface="+mn-ea"/>
          <a:cs typeface="+mn-cs"/>
        </a:defRPr>
      </a:lvl8pPr>
      <a:lvl9pPr marL="3459724" algn="l" defTabSz="43246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www.scsk12.org/edfi"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www.scsk12.org/edfi/" TargetMode="Externa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hyperlink" Target="http://footprints.scsk12.org" TargetMode="External"/><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hyperlink" Target="http://www.scsk12.org/edfi" TargetMode="Externa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mailto:Andersonj5@scsk12.org" TargetMode="External"/><Relationship Id="rId2" Type="http://schemas.openxmlformats.org/officeDocument/2006/relationships/hyperlink" Target="mailto:Bhagatgs@scsk12.org"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838200" y="3178627"/>
            <a:ext cx="8096251" cy="1393373"/>
          </a:xfrm>
        </p:spPr>
        <p:txBody>
          <a:bodyPr>
            <a:noAutofit/>
          </a:bodyPr>
          <a:lstStyle/>
          <a:p>
            <a:r>
              <a:rPr lang="en-US" sz="3600" b="1" dirty="0">
                <a:solidFill>
                  <a:schemeClr val="tx1"/>
                </a:solidFill>
              </a:rPr>
              <a:t>Ed-Fi Dashboard and Expert Training</a:t>
            </a:r>
            <a:br>
              <a:rPr lang="en-US" sz="3600" b="1" dirty="0">
                <a:solidFill>
                  <a:schemeClr val="tx1"/>
                </a:solidFill>
                <a:ea typeface="Geneva"/>
                <a:cs typeface="Geneva"/>
              </a:rPr>
            </a:br>
            <a:br>
              <a:rPr lang="en-US" sz="3600" b="1" dirty="0">
                <a:solidFill>
                  <a:schemeClr val="tx1"/>
                </a:solidFill>
                <a:ea typeface="Geneva"/>
                <a:cs typeface="Geneva"/>
              </a:rPr>
            </a:br>
            <a:endParaRPr lang="en-US" sz="3600" b="1" dirty="0">
              <a:solidFill>
                <a:schemeClr val="tx1"/>
              </a:solidFill>
              <a:ea typeface="Geneva"/>
              <a:cs typeface="Geneva"/>
            </a:endParaRPr>
          </a:p>
        </p:txBody>
      </p:sp>
      <p:sp>
        <p:nvSpPr>
          <p:cNvPr id="2" name="AutoShape 2" descr="data:image/jpeg;base64,/9j/4AAQSkZJRgABAQAAAQABAAD/2wCEAAkGBhQQERUUEhQWFRQVFRkYFxUYFxcdGhcdGBoeGR0dGhoYHCYeGR4jHB8cIC8gIycpLDAsHB4xNTAqNSYrLCkBCQoKDQwMFA8NFCkYFBgpKSkpKSkpKSkpKSkpKSkpKSkpKSkpKSkpKSkpKSkpKSkpKSkpKSkpKSkpKSkpKSkpKf/AABEIAHQBswMBIgACEQEDEQH/xAAcAAACAwEBAQEAAAAAAAAAAAAABgQFBwMCAQj/xABTEAACAQMCAwUEBAgJCQUJAAABAgMABBESIQUGMQcTIkFRFDJhcSNSgZEXM0JTVHKT0hUkYpKhscHR0xY0NUNzdIKys0RjZIOjNpSitMLh4vDx/8QAFQEBAQAAAAAAAAAAAAAAAAAAAAH/xAAVEQEBAAAAAAAAAAAAAAAAAAAAAf/aAAwDAQACEQMRAD8A3GiiigKKgcb47DZQtNcOERfM9ST0VQN2Y+QG9Zpxzmq5vSVJe2hJwLZGC3D9D/GJRnuNsfRRgvg+LSCGoHjjPPlrbSd1raa48reBDLLt6qnu/wDERS3edol2+RFBb24BxmeVpXH60NorFD8GYUu2liFXuY1Cq3+phQ4bYgl1GoysMflmUg76gAamHhDKEDFVDa9LDS5TuwQc4JGdSlQNQ8Wdhgmg6y8x8QkyReld+kNlb48uhmuC/n5rn4VzbjV+MY4hc/baWBHl5a19R5+dep54Y8e03Jj+jDSRggPrZVaONFGolgGycZGx286n8M4asyeBrh3O5RVWMDOdIYtCNsbZYrnBwuKCPb84cQTGLi3mz5TWzxk42IDWskoH2rVvZdp5GfarR0Vfelt3W5jQesgjxLEP1krxc8phAAbpQ5wrLJ4/ERqwX2AyAdygz6b1X8T5cniIeSLVp6SRHOnbqNgV6ZL4X59cg/8AB+NQXcYktpUlQ/lIQcfA+an4HBqfWLzcPIk76J2SYf8AaIiFl3x+M/JnGfKUNq/OL0pq5b7RzqWG/wBKljpjukBEUjHcLIrbwSkbhT4W6qSMZB+ooooCiiigKKKKAooooCiiigKKKKAooooCiiigKKKKAooooCiiigKKKKAooooCiiigKKKKAooooCiiigKKKKAooooCiiigKKKKAooooCq/j3HYrKB55jhE8gMsxOyqo82J2AqwrHuY+Pm/uu8UkwwuyWoB951JSS4B9c5jibfGmVxumCEe/wCITXM5nuNpUzojDHRZjOCqkDebbDyjxBgUTBVmiueXOU2uhkZjg6ayBqfBOyruoGc/yQc5DnOInDbKFU7yc6bZMDCnBlbbCKBjbAHwC6cHLNpYIeMTXPfRgPAUjZYY0DALImV0S92veALmNhp0hlYkAgUHri3F4LGILbFUDCZc4OuaSNCiIGO5+kIGodMADaldOFS3ZiIdraE4ijXu2UAqztguWAGuQnMcYJAVQWAVs21/ynLhClqxWOKVVUyKXWR11LJqVhsGVU0hdwSWBwKrOJyzzJDAWZdOtTGO7ikKtrKJGQuzLHErse7AGThj0oLSytYIYmYAmd5SqvlE7xyue8kDElt8gJK0jbZI646cq8uPcajLIdIfMgRtPiBB7sNCADp2DPqJ94YBORO5Z5BtTBG2UkQoNPdgAEHrmTAlcnfJJHmCPKrHmeO6KrDar3aHA1ocNgDOAQAIx5ZznfIzjDAr8w26w3Trq3UKQzFyQC2VBEzsZQMHOkgHfAzkD4eY50xH7TEe7jGGicElSQPEjElSCoUMdxr6tuBd8B4f/BkLkoZJ5AZGRcs3h1MzO+CTuzDbJOwUNiqmY3F/KNQMkamKQRhGjBHeKGXxYKsoEpOs+UJVvEwAdeb5o/o5SgiDokhlGQfGr51L0Y7DcEHGxz0NDJw/Uo7xADLGCFYApIjjUARkKwO2wPXcGJgCLP8AyHue5CyoGOGGzEhSUhVdWDrMeRMxRQSSyY0gYW145xSIOLZ2aVAhZZVQa4NIyT4cCRVXBZQoYBl97OwVnI/OTWzpa3LMYHYJBI5JaFjkCGRiBqViGEchAJ0sjAMpC6fWM8X4SCHVwG8OlhkaZUODkN9UjQQ/kRG2MppDn2b8ytPG1tOxae3Aw5GDNEdkkIPRhgo4ycOpB3oHOs05y51mbiMfD4JfZ1LIss2FLZcBsKW2XYgepJ+/S6zPnrs9HEpnuLOVO9U93NGxOCyAeYB0tpKjBGDt08wteYeCXlpA81neTu8almjnKSB1A305UFWA3264xU6PmwW3CYbu4JdjBGfIGR3UYAxtufuGT5Vln8NcW4OVWUyCPoFlxJE2PJWycbeSsDV12jca9t4TZTRrojaUhkHRGVWXG3kCGx8MUVdcny3nGFe4nuZIIQ5WOK3ITJHUlyCxA6fE56Vw5i5hu+B3MeqVrq0lzgS6e8XTjUA4AyQCCM7HONutX3ZKR/BUOPrS5+feN/ZiqHt1x7PbevfNj5aN/wCygaOZbl57A3VpcvFphaZSgQiQadQDB1JHTGxGMnrSj2XcYvOIyyme8l0wd2dAWLD6i2zHRnHhxtg79RVnywjDlxtX6NckfImQj+iqXsH967+UP9clA1dpPtUNu9zbXTxd2FBiCxlWy2nOSpYN4h5426VC4tYcQSSyt4r2VmmMjTzFIsIqCPOAEwBucA7knrVx2lf6MuPkn/USmYURkHaRx684bPHHDeTMGi1kuISc6iNtMY22q/5ktL+CCG4t7yeQao+9jZYT4XIBK6Ywdidxvsc+VKnbp/ncP+7n/natj4d+Jj/UX/lFFZf2ncaveHTJ3N5LomDtoKxeDSw2B0bjxbZ326mnjlyxmezUyXUzyTxI3eYiBjLLnwAJjz/K1dKQO3j8Za/qS/1pTdwGw4gbWApdW6qYY9INsxIGgYBPfDJx54oEf/KG/HFfYTfSae/7vXoi1Y65xoxnFbJZwFEVS7SEDBd9OpvidIAz8gKwu2RxzEolZXcXQ1Mq6QTp6hSTj7zW9UC1z3zmvDIA2A8shKxoehI6s38kbdPUDzyKjlfhN3fwLc3d5PGZRqSKArGqqemfCSSRvv5EdaUe3TV7VB9XuDp+es6v6NNavywwNlbFfd7iLHy0CgVbWS+teKW9tLcNNayrKUZlQMSqE6XKqMlTg588/YHLivEltoZJn92NCx+OBnA+J6fbXeS3VmVmUFkJKkgEqSNJIPlkEjbyNKPPXFF762tisjoXE86xxtI3dxHKAqgJw0unf0U0Qs9m3PNxLfy2947EyatKtt3boSSgHltq2/kCtRvrcyRsqyNGSNnTTqX4jUCPvFYTz1ddzxFby3jmj1Msn0sLx/SJ7wGsDIIAJx9Y1ufDeILcQxzIcpIgdfkwz9/lRWRcP5ivm4t7E97KUE7xlwsIYhQxB3QgHYVYc88ev+ETxaLozxSgkLNHESCpGQSiqSNxuMedLgaQcwuYQhl9ql0ByQpOlupUEjbP9FezxH+FeJpHxRjAFzGsaDSFbPuMWJK6jtq330gY2NQbBw7mJJLFLyT6NDCJW/kjTk/Pzx60j8vcw3fHLmTRK9raRYyItPeNqzpBcg4OAScbDYb9ave0u17rg8yRDSiLEoUeSLIgx8gKouwoj2e59e+XPy0bf21R35wlvODqlxBcyTwlwskVxh8E9CHADAHp8DjrTTwviy8UshJBK8BfYldBeNlO6+JSp+7cEHbNV3a0R/BU2frRY+feLVJ2GK3ss5Pumfw/MIuf7KCh5W5iv7riPskl7KFDSgsqQ6j3eemUIGcfGtniTAAJJwAMnGTjzOMDNYb2e/6db9e5/wDqrcpJAoJYgADJJOAAOpJ8qFZ52q391ZIlxb3ciCSQIYtMRVfATlSU1fk9CT18qncixXN3YieW9m1zKwGFhAj0yEAr9HufD57bnbzqu7b2BsYCDkG4BBHn9G9XvZb/AKKtvlJ/1XoM64hztxLh94yyztPHDMUOUQLIAA2Mhcq2hgeux9RWqx3Y4laLJa3Dxa9xIgQspGxVlcEbHYj4daX7bl+O+bisEo2a6Uqw6owgjwy/Ef0jI86RuWeNzcBvnt7nPcsw14zjB2WVPUY6jzGR1UUD72dLdzI091dSSaZZIxFpjCHuyUJJCaidQOMEeXWmTmPi3sttJKBqYDCL5s7HSigeeXIFVPZxIGtGZSCDdXJBHQgzuQR8MVD5p4ypv7eJklkjt/4xIIonkOs5WEMEBxjxvv6LRFJ2Sc6TXEs1vdSNI+NaFsZ8Phdf6jj9atQr8/8AF78WPFxdRJKkZk70LJG8ZIbaVQHAyN2+8VvsMwdQynKsAQR5gjIP3UHuiiigKKKKBV7R+LtDad3E2ia6cW8b/m9edchx0CRh2z5YFZ7w63B0qg0KQEQNn6OJV0+PpjCDx/ETnq29z2jXveX4TGpba26fy7onWD5D+LRSgHy11y4Pw2SaQpEwEmk6WYbeEEkuB0y4CnHlKdqCx4MjSyqgjV00DQsoYaY3ycsjJolD4Ll0YHXlTtpBm8S5wtuGaIYtDlGVJtbuGVVAGQSp7wqOoBOPPFd+DcvzxWcwiEIupCyd5hlT3jqfCAEeIsQqgDZeu7FDteVZ44we6njmSN2DA6Yic6V1li7aWIyI8Atk7jJYBbL2u3DzLpjgERdkXU+GfxHS+DghdAzvp3zuB7rRBcxcXhkGgQzrlGQyxs2Ac6ZRC51RsdijdRn1rPeXeA3BkkFxGCrSNiPwMGVh3ixqHzpDL0PhGUIOS2KbOVeVJZZYrySFbaaPCjA/GR+7okRiSjqM4dTgjHUbUE7l/j7RXPdShIhLpzGF0LG5LRqF1EGRnMb50qFGBgnBZnDiV+sETyucKiknoPs323O1UPGeAPLcgRyd0kqEzEBS7BMDSoZSBksCWO48tzleHEu+voYY4mVZFXXMCceIExlAdLacsJMHScFAcbUEPhtvcT3SP32jCl5Amknx6Dhm1NHJGVx3ZC5Azk51FnS2tEiXSihV9AKreVuHCG3TwqrOAzhQoBJHXCKq5PUkKASScDOKjctccknluY5R+KlYKQNsZxp2z0Gk5JBJZtgBQSLfmuB7p7XJEq+RAw3vE6d8nGk5yB5eornzJy2lwhYLlwM6QdIl07qr7HUurBwQQcAEEbUvz5S9hnaNQuZpEbIXKMg8IbBZ3LM7BThcMNxjZ9oMeVNCKhdXeMEjSG+jxktCzNsWCnXgnIBkYj6RahR3/sNzFdLssTZfGd7eUqkoPrpJjlA9UlYnxU88b5VZ7p3iVcsgySVGMnJDZRnYFkGFVlGSSc5pGvAHA1/i8lGJO5jlBVycdfAZAMeoPXqG2g1n8PCeI2l/dXMESSwTSAmEyKrsAow658KkHIwTv6dCLzs54i8/DbcyfjI1MMnrrhYxHPxOnP21Tc3dqn8H3TQezGTSqnV3un3hnGNB/roPPN8N7xSEW0dm0Cs6s8s7xYXSc+ERsxO/n9nnV3FyHD/BwsHJZAvv7BtedWseh1HOPTbek38O4/Qz+2H+HX38PC/ojfth+5RVjypwu+4PrhMBu7dm1I8LoGUnY5SRl2OBtnY+ZzXHjXKV3xm5je5T2S1iGFQurStndj4CVUnAG52A86ifh5T9Eb9sv7lffw8x/orftV/doNLHDYxD3AUCLu+70jpp06cfdtWY8F5T4hwa6d7aIXcDjSQHVGIByudXRhvuMg5PTy9/h6i/RX/ap/dX0dvUX6M/7RP7qBjuLa84nojuLcWlsHV5FaRXkl0HUEATZF1AEknO1ONZYO3mH9Gk/aJXodvEH6NJ/PjoIvaFynf8TuFkS1CKiFBmaIlvETnY7delaPy5NM0Ki4h7l0AXAkVw2APECvTfyNIf4d4P0eX+fH/fXodu9v8Ao8v86P8AvoOXaRyzfcSmTu7YKkIdQxmiy+ojfGfCMKNjvvTly7Ncx2YSW10yQxoiqJYz3ulcbHOE6flevnSmO3a2/R5vvj/er0O3W2/MTffH+9QU7cn8RPE/bvZV/Hd53ffx9OmNWeuPPFa7Zys8as6d2xG6EhtJ9MrsfsrO/wAOlr+Yn/8AT/fr0O3O0/MXH3R/v0DLzxyanE4AhOiRCWjkxnBPUEeanz+QPlS3yy/FeGxi2ez9pjQnu3jmQEDOceLcj0yARX0duVp+ZuPui/xK+jtxs/zNz/Ni/wASgt/Zb24dbi4iCLB44bOOUFnfGA0spwuwJwo28zUblyO/W9nmubQAXBjUMs0Z7mOPOFx1YZOTjG+dqhfhws/zVz/Ni/xa+/hvsvzdx/Mj/wASgmdp3BJ76FYYLfvCGVxMZY1CHcFdLbnK/Ibj0qNyLBxGxt/Z5rTvFTUY2WeLIzvoIJ6as4Pxr4O22y/N3H8xP8Svv4bLH6lx/MT/ABKBdt+UOJJxP272VT9M0nd9/H0bIxqz1APXFXHaJ2fSX6x3MEYS5IAliLLuMbeLOksvTPmPkKl/hrsfq3H7Nf36+/hqsfqz/s1/foJ3K0V88HsvErcMhRkM3eo2tcYw6g5JxtqHzO+5peCcp3nBrmRrZPa7WUAMgdVlXByp8ZCsRkjY7g+VTfw02PpP+zH71ffw0WH/AH37P/8AKiI/NfC77jHdwiA2luraneV4yzEbDCRs3TJ2zucbjFNNjwr+DrNYrWIylOi61UuSfEzM22fP+gUv/hnsP++/Zf8A3r6O2aw9Zv2R/voFflrk7iNpf+1taqwLSEoJogfpM9CT5Z/opl5zPEr22e3gs+6Emzu08JJXzUBTtnoTnpkeddPwycP+tL+yavo7Y+H/AF5f2TUVC7Q+AXl7DFbQWwKRMrd6ZYxqxHpwFJyNydz6VYckxXtnZCCW0y0KsUKzRfSFnLaevgIDHc7bfHFfB2w8P+vJ+yf+6vo7YOHfnH/ZSf3URx5Vh4hDd3Dz2qiK6mDkrNGTFgaen5Y0hemDt9lWPaBySvEoPDgTxgmJ/X1Rj9U/0HB9cxfwvcO/Ov8AspP3a9fhc4d+eb9lL+7QfeTOG3PD+GLG0GudXc90JEGQzk++TpGxzXnkyG9jmna7tgpuJTI0yzIQoCBUTTnJAxgH416Ha3w38+37Kb9yvQ7WeG/nz+xm/coKvtQ5cueId2kFtq7psiYyxjIZfEugnPXTufq1bdn8V7BAltdwBREpCSiVGyAfCpUHIIBxnpgCvg7V+G/pB/ZTfuUy8O4ilxEksTao3GpWwRkfIgEfbQSaKKKAooooMb46A/Ebxs4zcxr1HSCCFMfEHv3+/wAzTR2eRjVNIdsIvUacave6/GP/APfJW4lbfx+6BOMXkh+OHSyPzxjPT4VbcE5jEOqPu2fvYgoC5LL77amGAoQCRSzFhpyOuoUGjcOTESfqgn4kjJJ+JO9ROPosqdx3iJLKD3asRltG50jqcDqQDjrg0tScYmiCkzTOp0ABYY4ipbCgFZYSzrkjdQMDJwcUt8zhr9gVcrcWneSR3AeMLC0fXWRApWNsdGOPMkAGgn8hcL70NLNIiqlw0ipjPdBZ3RQkjkEKTENyMnLjI1Vp1fnfhcMt3b28c+sxSCSWS3hwXncTPKpbw4SH6QnHi39CwK6nwfmKaUrEO9WXpoaCMRoAuct4gx+qCpAyRsOtA2XWzxn+UV+wqx/rC1ScNQxtfsdgkhCEk40mIT5+H0kzj7Plj5d8Wlj0s+iUiVV7mFd9TZGO8kcKxAycYX0+fi04p38N+wRkZHYd2+AwK28Z306gM/DP9lAwxToBgMNtuo+VLnM/B9EV1cW8jJNKgxhmKMVXSoKg9CNtsdc+ppTvOJSwuDJG0aFjpbV1OF2IBOk41HDAEemwpu4fetPYlhgaGBHnkIwbHXqfI56460CIS6Wds8mhFilgfu/H7o2HibIOmRxk4yVI6aiTrtpCUjRSclVAJ9SBjNZ9zzZR+OFRGJJon7pmdQXZxokRM53OiLwflamxupB0YUEaYYljPlpdftOlh/QprJOYLfElzGNss6gAHIw+kHboNLDfz6bYzWt3DZkjH6zefkNPp/KFZXzOmZ53OMAyAj4d8BknyoGfssmzHdj/AMa8gHoJ445/s3dtqZeMcetrUA3EqIW90Hdm/VUZZvsFLHZcn+enII9pjTb1S1gB/ppO5u4pLw/jvtU0ZkTbuwdgUMenwEjAKkscevzzQahac0WUxCrNHrLBQjeF8t0GhwG3+Vc7jmywjdke4t1dSQyllyCNiCPhSwnHLHjFxaPC4juYJlcJKNLOg3ZARkMfMAE9D0yaYH5cjtLa+Zd3n7+V3xg+IMQvyUbfefOg9/5ZcN/Sbb+clWtjJBOgki7uRGzhlCkHBwcH5jFZp2HQLJBdq4DKzRgqRkEFWyCK0DhPDo+G2ejX9FCJH1HyXU0m/rgHGfPFB2F1ambuMw98F1d14dePXHWvvEWtrdDJN3UaAgFmCgZJwNyPWsZ49NPYcQtuIS5zcYmZfqgnS0X/AAxFR8z8K1/jvBo+I26xs30TNHISPy1Vg+PgGG2fjQQDzTwv8/affHXuDj3DJGCJLasx6KO7JPnsMUi9u0YUWgUAALMAAMAAd3sAOlaDd8uR3JtJT4ZLdkdWxuRpwUPwOx+YFBC/yj4T+ds//T/ur3DxjhUjqivaM7EBVAjJJJwABjqTWecy3CQ8yI7kKivCzH/yxk7U7RcStuLXZjQBhadzMkwBDd5rJKjUPcwoB23z8AaBlPAbf8xD+zT+6qKTi/CASGeyBBwQRFkfA7U2VjnaguONWfxFvn4/TtQPtjLwqdtEXsTt5KBCWPyGMmpXEOE2ECGSaG2jQYyzRRADPxK1V9p/L8dxYSyFR3sKmRHx4ho3Iz1wRnb1wfKonZJzHJeWbJMS7wuE1HcspGV1HzI3GfQCgkjiXBT52H82H+6pXDk4TcsUhSykYAsVSOIkAYBOy/EVmvZVxmG0u7lpnCKUwNmPR89FB8q0flJob5zxFE0Oe9gGNu8RZBpZx11YX+nHkMFRzfcEzg+wZ/Vh/uqRYxcHnYJEti7noqrCWPyGMmkXnVwnMVuSQoDWxYnAGz7kn5edRu0rRfcShSwxLNoAZoiDhtRKksu2VG5bOwx6UGrHk6y/RLf9kn91QrXgXC5nkjjgtHeI4kRUjJQ7jxADbcGrLjnEza2rye86qFQfXkbCov8AxOQPtrI+EtJwbjYSZyyzYDyH8sTYOv7Jf6jRGlcS5e4XbJrnt7WNM41NGgGT5Zx8DVVr4D/4D7o6c75QYnBGQUbIPyNY52OcVt4Eu/aZI0UpFtIV8QHeZAU+91GwB6ig0Kw5Y4VcLqhgtJVHUosbAfPHSq2a34EjMrCyDKSGU6AQQcEH0waWOyHg8vtstyiNHalXCkggOGcFAAfe0gdeg6edO13y5HZ2F/p3eZLmV3xgkursB8lBwPtPnQVhj4B/4H70r7JacBGMizGRkbqMj1G+9VPYnbLLaXSSKGRpQGU7ggxjINW/MHKscNnZWjeNFu0jDEb6ZC+ftwcZ88Zoqfw7k/hNymuCC3kTJGpNxkdRkHrUTiXAeCW76J0to3wDpZsHB6HGfhS52RX7Wl1dWMxwQSwz01RHS2PmuG+S0u9pA7zubo9bppnXPlEuhIR9qDX83NBoUnAuBiJZStsI2Yqr6yFJHUA6sVG/g/l8+dr+1P71NfMSD+DrgYGPZZNvLaM1mfZPzRb2Vtcmd9J1hgMMSwCeWB67b0DRb8ucDkR5EW3ZIgDIwkYhAemoh9s184fyzwO5fu4RBI+CQqzOSQOuwferrk2zjaP2xEEb3kcTyIvuBgDuB6nVv64z65zDmTlmWGS5v7QlfZ71wyqPxYCo4dR9XLEMOmD6ZoHfifKXBLZgs6QxMRkB5ZASOmRl/hUZ+B8ACqxMAVs6SZ5MHGM48e/UVz4hzPFxXg0rEKJUMQkT6jd4o1LnfSwzg/MeRpxuOWI5LuK5bBMEbJGmBhSxHiHxAGAMbZohO/gfl761v/7xJ+/Thy3xKzZBBZSxusSgBUfVpXyyck/fWbL/AO1P/mH/AOWrTLPlyOK7luU8JmjVXUDYlSTr+ZBAPyzQW1FFFAUUUUGUcyQCHit1q6SLa3CjJ6BXtz0Ofxog2H/9rL4IhYyAFdSschSo7sagCzKzaDpRiApLYUYbcFt7T7Eq1tdA6QGa3lfbCrcY7t2zjwxzrE1Kb2/fRBWGl90KH8nH5LAEHbCq2+AFb0OAn3PNsqnuruCKTQi6sSojoNI3kW5BhBJIOl+7Y5BCEHFUXM/FL67Eca2F0LMENJG0ulpwNwMovdxJkjZQNwd8gYY+Dcvd6gEyrDG7oYtWFd2RUIASIx4CtlB1wVGOuozP8lWOXe3u2YnOjvmzvj616V+OM+X3BmSWt5DbwFbK4iuYCRDcRt+Szlu7aPALKwfGzeXpqp3fnstaxyCw7iVgFluLgBooNOASmrVIfIgFQATk6sHN7ZoqMIII2PvP70Ttnq3W5Ljc9dhk9fMypeEa0ke67+JFUhjLLlJFY7qUWdg67dJAdnx5kAFS85rNzEFldWVcMqtHrYknq3eqiye8unTCQM7qoXWHzlbh4gVI9wstuGAOMjSxyCBtkJJGu23hpY4fwGSa49nmWREGhmjaWcjSrkhvxjxS7IqDcFdSbDu93Xj94sWhvy49Uqj6yoAJFB9SjHA8yB6UGW3nN0CST295aaTG5RpAe9iUJkagioXjZs5BcN7xOcGrKPtE4UqRJDIS7lSGkcqq6W1Ycrsg2xgqF3HlXztI5DN3cQ3tqO8WYKJDHoDHwjQ6uzDIZQF0nUPd8JLHNBf9mAgjRrnvzrITQJLddRIOFADDxnGcZbJyd8mgZOZ+IxT2697MiCMnu5WZRlmFymRrOSAwTbOQR993a3XfW0VyqQw98iszibSNwDpMmQxPXYaSOmrrWTcH5HtzgeJ3LrGFZraPLvkqMtHKN8EYOT9gNaTyzwO94cmmO0skQykr9LIZfEAMbJhicDfKjA6ADABm4GiRI8xK4VCWZFwu/jOnwgsukKQxyTk+I1nfF3aYuu2Z5Fj3zsxOn3gNhuPln7n3mviPcQd3nxv43I3IySdvXJGy+aJJ9Wsyu520nu1+kA7qIZ3M9ye7jGfMrkyDrvAemKDR+y1Q1k846XVzcTj9V5Cq7eXhVdqi2PNkEs91acQ7vC3EgiaVVEbqD7mWGnUufmQR503cG4YtrbxQJ7sUaxj4hQBn5nGah8w8wWtqoFyy+M4WPSXZz/JQAk77dKDKuOctQPxWBOFkHBR5O7JZISr51ahkLsM4z1wB1xWq82cRigtJjLIkYaKRV1MBqJQ4Cjqx+A3qBbc52kTLG6PaF/cE0LRK3ybGnPzIpmIzQZJ2HcQijE8TSIJJGQohOC2FbOkH3sfCmXnjmO2do7F7hFEsoFwdYGiNBrKsw9wuQq742Jpl4zxuGzTvJtQTzZY5HC482KKdI+JxVXadoFlMCYjLIAcEpbXDAH0JWM4oFntI5YtxYmX2mQuuGh765d1fzIQOxySvTT8Kl9kvNkc1qls8i99FlVUnBdBuunPXSMggdAoNNXBOZ7a9MiwMWMWA4aN1K5yACHUb7GrYIPSgx3tw4hFK9uiSIzxiUOobJQnRgNjODsdjWpcF4rDPbrJFIjoFALKwIBCgkH6pA6g1PKD0qn45zbbWJAuGdAejd1KVOfLUqlc7dM5oMp43xqA8wJOJkMKyRZkDZXZAp8Q2wD55pz5i50srXvbm3milupIliVVYMDpJKs4XfbUcnO4AFXCc+2bJ3i98Y8E6xa3BXA6nUI8YFW3B+LQ3kQmgOuNiQG0ke6cHZgD1oJqZwM9cb1inaXxeF+LW8iSo6RLDrKnUF0TMzDK5GQPKte4xxuK0TvJtYTzZY5HC43y2hTpHxO1U1t2h2MoLRtI6r7zLb3DBfPciPA+2gredebYbi0kt7N/aZp10KsIL6Q3vFioIXbPXz+2uvIfAF4PZM11IkbyOHkLMAqbYVdR2J/tJAzTLwfj9vdrqt5UkA66TuPmp3H2ip5FBiHZNxqC3vLhppkjV48KzNpB8eerYHSnjh/NFtHdQ2di6SLNLNLKQdSoCryEKV2BL7+eAD6irPinP1layGOd2jceRhm38sqdGGHxGRVn/AA3EIPaNMnd/7GXX1xnu9GvHxx036UGQ848Ut5eOQyd7E8KtAHbIZMK2WyRlSADvWy8NSHQGgEehhkNGF0sPgV2NV3A+brW9Yi3LPjq3cyhRjyLsgUH4ZzV5QIXHeYLS9vYbU3SLHFmVmSXTqlGFjRZAfeGWbAPULS72uctwQxxyCdjMDjRNOzuyHO6hiWwG9NtzWgX3ONtFMYF1zTj3ooY2kZcddWkYX7TX2x5ztZphBl0nJI7mSJ0cYUtkhlxjAO+cUFPy3z9bz8PDTXEaSpEVlDOA2oDGQDudXXb1xWedmvCra7jurW4dFeVYu5JwHDLr3TOMkZGVHUVu+gegqPxC9jt4nllIVI1LM2OgHy3PyFBlHI3Nb8KnewvmCxhiFY5xGTv1I/Ft1z5Zz5nGg838YhSwmZpYwssEgjOtcSFozjRv4s5HTNWfCuKRXcSzQsHjbOGwR0JB2IBGCD1qYVFBlXYfxGJEmhMiCV5AyoThmATfSD72MHpTD2gcy28LWqPKgdLuGR0ByyouSWYDcDBHXrmrSbne0SZ4dTtLF76pBM+n5lEIx8aj2/aRYShijyOFGWK287aR6tiPYbHr6UCRzjwH2jiltNaSApeqVMkZyPCDHKQV2/FH7wai9s13A0ltFDIh7hJEZFOe73UBTjODsduu1a3wTjcN5EJbdtUZJAOll3Gx2YA1D47zXbWRHtBZM9G7qVlOc7a1UrnbpnNFQuPcxWzcNlcTxFZIJEQ618TGMjSPMtk9OtI3Y/xy2ghuY7iaJNbqdMjABl04PvYB+VaXwPmKC9UtBrZR+UYpFU748LOoDHPpVpoHoKISuX+brZZhaW8qG0tbXLzMwxkMiqNZwuACcnzJHpXzkfmO2nlvIhKjNLdyOiE/jEKIuVB94eFunlVxdc52yStDHrnlX30gjaQr+sVGkb7YJrvwXmm2unaONsSp78LqUkXHXKMAftGaDJedOUH4Zc6oCRa3DBMb4XxBu7bbpkAqfh8DncJJQqlmIVQCSScAAbkknoK9EUucV7QbK1kMU8jo48jDNv8AEHRhh8RkUGajjMA5j7/vo+57z8Zq8P4jR73TGrbOcVtkUoZQykFSAQQcgg7ggjqKiScSiEPfjLxlQwMaM5IOMEKgLHr5CoHBOcra8Yrbs746nuZQq4GcFmQKD8CaC8ooooCiiighca4Sl3bywSjKSoUb1GR1HxB3HxArIrLVHI6T7TRMIbg9Qzgakl0k7rMg7wZ6sLjO7KK2qkvtB5UabF1bprnjXRJEDj2iHOooD+TIrAPG/k4HwwC5NZNP7pxImkMdzhA4fvFGgs+liGZVxqYI7hslRdcG58aIKlwpkU69MqEs2lAxzICqnB0ShWwCwhZsAEUq8L4pkxvG582ilwF93YqwwdDrnDKc6SxGGSQF3SytbS/3kRY7khlYqAC+pSrEBgQSVJByCQCdyDlgmz82W0JGIyHKM6roVWKqgkbSPebbHug7jHWljjHHDdMRPhocqqJFIoGrSrF1fUC40upWVdOh0YMMEGm5OUEyhaadu7B0lmTO+NywQMTtsScjyxXK65DtjEI4o1iCjGAMhxjYSZ8TgHfBNBx5HvY3TBd2uGQPJr64JPuY20AnOFAxrB0rqAEbtDk8ADgqhVtMwUnS+CdLbEYbC6c48QB3xik25t5bF2DtjQwZipwV0giJIGOksBlTg5B0HYnILvxzi4uE0IsskIAMksCB8sCGCoc467lgGxjHnmgrOVOJG2zbEPLEqlpMYbucnJG27qAy6guogksMqwprntFmRcqtxDkMniBPw3zpkG/mf5x3pE4dwqOWUDu1WIkeJ3J8K74bxxjOxA0jOCCQwGS/x8DiUDucw/7I4B+JXdGJ9SCfjQRF4PDtotMEaQMlVXEYwudLHIAJx4TXW4u9D42luMEheixKfNj+Qvqx8TYOAeg9ycJwpMtzOyDJOWjjAHxaFEIA+dJfMXMiFWgtgI4AcyMAAXPnseufPPXHi8IIcK3j/Eu8cvqMgByDg/TSbYIQZ8IwNKZJACblncGR2f8AAzPdd4d4bIsM7Ye6dcPgjZhDH9HnpraRh1qntbaa5mSGHadhkNjItIj/AK9snPeNv3SZySe8OAI8a7wTg0VnBHBCumONdKjz+JJ8yTkk+ZJoJ1Yxyfdm/wCPvLLvo71kB/JCHu0A+QOfnvWz1lFzy/Lwji3tixvJaSM+sxqWMQk97Uo3wGwQfTbrQMva1YrJwuUkbxlHU+h1hT96sR9tc+yLizz8OAkJJhkaIE9SoCsv3BsfICq/n7mEX9t7JYBriSZl1aFbSiqQ3iZgFXJAG59c482jkjlr+D7NISQX3aQjoXbrj4AYA+VBI5t/zC6/3eX/AJDWY9lvM8dlZXLSLK2JNQCRSMNkHV1XSn/ER61o3O18sdlOhDs0sMiIqRu5LFCAPApx16nApN7G8xRzQTRyo8kmoB4ZArLoAPiK6fI7E0U5cpwLJGl4VCzXUELS6dlJVSQQPXxYz6AelX1R7CxSCJIoxhI1CqMk4CjA3PXapFEFInbP/o0/7aP+s091n/bBP3lp7PGkjymSN9KRSMNIJySyqVHyzmgq+A86G04RbrHFL3hYIJDC/cjXMcnvD4TsTgA9a0nhnC47ZO7hXSmpm0joC7Fjj0GSdvKkTlHituvC47a7inBUEOns1yekhdSCifI7GmPk7jc157RJIjxxibTCjoVYIEXc5AJJJJ88dPKgsOaP8yuf93l/6bUhdhP4i5/2qf8AJTrzjfLHaTKQ5aSKREVI3clihAGEU4+ZwKz/ALJuI+wxzpcRXCF3Vl/i87asLggaUO/zoIHPEh4ZxuOeDw94EkdRsG1MUcEDybTn5nPWtqrL35Un4txMXc8TQWsegIsgxJIIzqA0dVBYknONtuvTUKDHO3L/ADm1/wBm/wDzrWxCs37YuVZrlYZ4EMhhDK6KMthsEMANzgjcDff51c8P7TLeWNcJOZyN7dYZC+rzAOnTjPmSB64oJnIcQWCUAY/jl1/1mH9QrvzzxZrWwuJY9nVMKfQuQgP2Zz9ldeU+GvBbASgCV3kldQchWldpCoPnpzjPwqRzBwdby2lgY4EiFc+h6g/YcH7KBG7D7MC1nl6u85Uk9cIqkb/NmP205cQ5eWW6trnIDwFx095XRl05+DEEfb61nfI/FJOCPLbX8UiRu+pJlRmTONJ3UHIIC9NxjcDye7PmB7yVPZUYQKdUs8kbKHGDhIlcBmJO5bGAB5k0UwUpc62Zv2WwRioaNppWHkF8MQP60uG+UbUy398sEZkfVpGM6UZzucbKgLH7BSRy5a2/EpZ5bmCTvnkJRZI5k0QoAqAHAUk7sRnOWPpRFL2K8aMbz2UuzAmRVPkynRIv9Rx+tWs1iHHrE2HFknsYZmjRlLqsM2ARlJFDFfEGXJyCRlq2XhvEFuIxImrSfJ0ZGGPVXAIoqNa8FjgNxIgOudjI5OM50hQBgdABsPifWs07B/fu/wBWH+t61HjHEUgiZn1Y6AIjuSSDjwoCayvscZrWaZZ4pozMI1QtDLpJBbILacL1G5wKI1Lg3BI7RGSIEI0jyadsKXOogYGwB6ClTtl/0Yf9rH/XT1SD2vz95Z9xGkjyl420pFIwwCcksqlR06ZzQWnZd/oq2/Vf/qPXftC4s9rw6eSM4fSFVh1UuwTI+IBzULsuugLCKBlkSWINrV45Fxl2IwWUBtiOhq95k4It7ay27HAkXAb6rA5U/YwBoE7sRs1Wykkx4pJmBPwRQAPvLH7aX+1+U2nEbe5h8Mnd6sjzMbY39cqdJ9RtVt2f37cJWW0v1aH6QvHKVYxvkAEBwMeQIz6noRionG+Evx3iMbRo62UKhTMylQ41am0BgC2dlG3lk+WYrVoJNSq3TIB+8ZpK7Q+AJfT2cDnTr9oAYdVIi1A/EagMjzp3AxSPzNzEq8QtCI53WBpu9ZIJSF1poGCF8W+5052qoWOz/meThly3Dr3wprwjE7IzdME/6t+oPkT8Th85JjAF3gY/j9wf/iFVnaHyWvE7cTQj6dEzGSCDIp30MDgj1Geh9MmvfZNFKtge+V1kM0hPeBgxzjc6t/top0oooogooooCiiigROcORWZ3ubNVLv4p7YtpS4IGA6P/AKmcAkCTockNkFsqtjxAOGHizEfGCNE8B6/TJ+QB5OPoz1DRHCjZao+YeToL0q7ho50/F3ETFJo/k46j+S2R8KCi4XzlIgwwM6Ae8NpAMZ3B97b1wfMk9aY7Hmq2lAxKqk+T+E/ZnZv+EmkLiHKd7bHJjF0gOe+tisU/rl7dvoZD03jKMfWqUcaQNoeaNXxvFcq9rJ57Ylwh9M96TQarccNluHPeSlIQ3gSIlWcAD35BuMnOyY2xv1Fek4CId7ZjEAMd11hOP5H5B9ShGepzWeWkT6R3cLFfrQushGBkbxa8/D543xXtWuWOGgu8adwRKMsMeZQjB32PrQOdrwG3i1SXCRIW6o5Ro10lsFC6gqDknTnAzjyr1f8AOsEfhizK3QBchfhlsdPioNZ3xCfuie9EEJ38U1zEPvXUHO2PyDvjaudpM10ALdJ7rP6PGYoMj61zcKowepAjb4UFzxTmKW4cK2WJzogizuR64ySR1J8WOvhGcVPD7WW8mMdqEkkQ4abAa2tehOSPDcTDYiJSVBwWZ8DQxcK7NZJR/HHWKFvetLYuA48hPcMe9mG/ugqu221PtjYRwRrHEixxqMKigAAfACgr+WuWorGIpHqZ3bXLM5zJM56u7eZP3CreiigKKKKAooooCiiigKKKKAooooCiiigKKKKAooooCiiigKKKKAooooCiiigKKKKAooooCiiigKKKKAooooCiiigKKKKAooooCiiigKKKKAooooCuN1ZpKumRFdT1V1DD7iMUUUC9edmnDJPesYB+qgT/AJMVFXsl4UP+xx/a0h/raiigt+H8l2NuQYrS3Rh0YRJq/nYz/TV1iiigKKKKAooooCiiigKKKKAooooCiiigKKKKAooooCiiigKKKKAooooCiiigKKKKAooooCiiigKKKKAooooCiiigKKKKAooooCiiigKKKKAooooP/9k="/>
          <p:cNvSpPr>
            <a:spLocks noChangeAspect="1" noChangeArrowheads="1"/>
          </p:cNvSpPr>
          <p:nvPr/>
        </p:nvSpPr>
        <p:spPr bwMode="auto">
          <a:xfrm>
            <a:off x="194469" y="-103188"/>
            <a:ext cx="381000" cy="21771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6493" tIns="43247" rIns="86493" bIns="43247" numCol="1" anchor="t" anchorCtr="0" compatLnSpc="1">
            <a:prstTxWarp prst="textNoShape">
              <a:avLst/>
            </a:prstTxWarp>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graphicFrame>
        <p:nvGraphicFramePr>
          <p:cNvPr id="4" name="Diagram 3"/>
          <p:cNvGraphicFramePr/>
          <p:nvPr>
            <p:extLst>
              <p:ext uri="{D42A27DB-BD31-4B8C-83A1-F6EECF244321}">
                <p14:modId xmlns:p14="http://schemas.microsoft.com/office/powerpoint/2010/main" val="2657218933"/>
              </p:ext>
            </p:extLst>
          </p:nvPr>
        </p:nvGraphicFramePr>
        <p:xfrm>
          <a:off x="480192" y="1752600"/>
          <a:ext cx="8282809" cy="4724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662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Keep in Mind</a:t>
            </a:r>
          </a:p>
        </p:txBody>
      </p:sp>
      <p:graphicFrame>
        <p:nvGraphicFramePr>
          <p:cNvPr id="4" name="Diagram 3"/>
          <p:cNvGraphicFramePr/>
          <p:nvPr>
            <p:extLst>
              <p:ext uri="{D42A27DB-BD31-4B8C-83A1-F6EECF244321}">
                <p14:modId xmlns:p14="http://schemas.microsoft.com/office/powerpoint/2010/main" val="897295875"/>
              </p:ext>
            </p:extLst>
          </p:nvPr>
        </p:nvGraphicFramePr>
        <p:xfrm>
          <a:off x="-1524000" y="1848464"/>
          <a:ext cx="1188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379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Keep in Mind</a:t>
            </a:r>
          </a:p>
        </p:txBody>
      </p:sp>
      <p:pic>
        <p:nvPicPr>
          <p:cNvPr id="1026" name="Picture 2" descr="http://rethinktheessentials.com/wp-content/uploads/2015/03/confidential-264516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99628">
            <a:off x="5824498" y="214327"/>
            <a:ext cx="3907546" cy="2759705"/>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419100" y="1676400"/>
            <a:ext cx="8343900" cy="4524315"/>
          </a:xfrm>
          <a:prstGeom prst="rect">
            <a:avLst/>
          </a:prstGeom>
          <a:noFill/>
        </p:spPr>
        <p:txBody>
          <a:bodyPr wrap="square" rtlCol="0">
            <a:spAutoFit/>
          </a:bodyPr>
          <a:lstStyle/>
          <a:p>
            <a:r>
              <a:rPr lang="en-US" sz="2400" b="1" dirty="0">
                <a:cs typeface="Arial" panose="020B0604020202020204" pitchFamily="34" charset="0"/>
              </a:rPr>
              <a:t>SCS Board Policy 6003 (Confidential Student Information) applies to Ed-Fi: </a:t>
            </a:r>
          </a:p>
          <a:p>
            <a:pPr marL="342900" indent="-342900">
              <a:buFont typeface="Arial" panose="020B0604020202020204" pitchFamily="34" charset="0"/>
              <a:buChar char="•"/>
            </a:pPr>
            <a:r>
              <a:rPr lang="en-US" sz="2400" dirty="0">
                <a:cs typeface="Arial" panose="020B0604020202020204" pitchFamily="34" charset="0"/>
              </a:rPr>
              <a:t>Staff should </a:t>
            </a:r>
            <a:r>
              <a:rPr lang="en-US" sz="2400" b="1" dirty="0">
                <a:solidFill>
                  <a:srgbClr val="FF0000"/>
                </a:solidFill>
                <a:cs typeface="Arial" panose="020B0604020202020204" pitchFamily="34" charset="0"/>
              </a:rPr>
              <a:t>NEVER</a:t>
            </a:r>
            <a:r>
              <a:rPr lang="en-US" sz="2400" dirty="0">
                <a:cs typeface="Arial" panose="020B0604020202020204" pitchFamily="34" charset="0"/>
              </a:rPr>
              <a:t> share usernames or passwords for SCS administrative systems with others.</a:t>
            </a:r>
          </a:p>
          <a:p>
            <a:pPr marL="342900" indent="-342900">
              <a:buFont typeface="Arial" panose="020B0604020202020204" pitchFamily="34" charset="0"/>
              <a:buChar char="•"/>
            </a:pPr>
            <a:r>
              <a:rPr lang="en-US" sz="2400" dirty="0">
                <a:cs typeface="Arial" panose="020B0604020202020204" pitchFamily="34" charset="0"/>
              </a:rPr>
              <a:t>Staff should </a:t>
            </a:r>
            <a:r>
              <a:rPr lang="en-US" sz="2400" b="1" dirty="0">
                <a:solidFill>
                  <a:srgbClr val="FF0000"/>
                </a:solidFill>
                <a:cs typeface="Arial" panose="020B0604020202020204" pitchFamily="34" charset="0"/>
              </a:rPr>
              <a:t>NEVER</a:t>
            </a:r>
            <a:r>
              <a:rPr lang="en-US" sz="2400" dirty="0">
                <a:cs typeface="Arial" panose="020B0604020202020204" pitchFamily="34" charset="0"/>
              </a:rPr>
              <a:t> leave a computer screen up that contains confidential student information.</a:t>
            </a:r>
          </a:p>
          <a:p>
            <a:pPr marL="342900" indent="-342900">
              <a:buFont typeface="Arial" panose="020B0604020202020204" pitchFamily="34" charset="0"/>
              <a:buChar char="•"/>
            </a:pPr>
            <a:r>
              <a:rPr lang="en-US" sz="2400" dirty="0">
                <a:cs typeface="Arial" panose="020B0604020202020204" pitchFamily="34" charset="0"/>
              </a:rPr>
              <a:t>Staff should </a:t>
            </a:r>
            <a:r>
              <a:rPr lang="en-US" sz="2400" b="1" dirty="0">
                <a:solidFill>
                  <a:srgbClr val="FF0000"/>
                </a:solidFill>
                <a:cs typeface="Arial" panose="020B0604020202020204" pitchFamily="34" charset="0"/>
              </a:rPr>
              <a:t>ALWAYS</a:t>
            </a:r>
            <a:r>
              <a:rPr lang="en-US" sz="2400" dirty="0">
                <a:cs typeface="Arial" panose="020B0604020202020204" pitchFamily="34" charset="0"/>
              </a:rPr>
              <a:t> log out when not using the system.</a:t>
            </a:r>
          </a:p>
          <a:p>
            <a:pPr marL="342900" indent="-342900">
              <a:buFont typeface="Arial" panose="020B0604020202020204" pitchFamily="34" charset="0"/>
              <a:buChar char="•"/>
            </a:pPr>
            <a:r>
              <a:rPr lang="en-US" sz="2400" dirty="0">
                <a:cs typeface="Arial" panose="020B0604020202020204" pitchFamily="34" charset="0"/>
              </a:rPr>
              <a:t>Staff should </a:t>
            </a:r>
            <a:r>
              <a:rPr lang="en-US" sz="2400" b="1" dirty="0">
                <a:solidFill>
                  <a:srgbClr val="FF0000"/>
                </a:solidFill>
                <a:cs typeface="Arial" panose="020B0604020202020204" pitchFamily="34" charset="0"/>
              </a:rPr>
              <a:t>ALWAYS</a:t>
            </a:r>
            <a:r>
              <a:rPr lang="en-US" sz="2400" dirty="0">
                <a:cs typeface="Arial" panose="020B0604020202020204" pitchFamily="34" charset="0"/>
              </a:rPr>
              <a:t> secure any printouts of confidential student information.</a:t>
            </a:r>
          </a:p>
          <a:p>
            <a:pPr marL="342900" indent="-342900">
              <a:buFont typeface="Arial" panose="020B0604020202020204" pitchFamily="34" charset="0"/>
              <a:buChar char="•"/>
            </a:pPr>
            <a:r>
              <a:rPr lang="en-US" sz="2400" dirty="0">
                <a:cs typeface="Arial" panose="020B0604020202020204" pitchFamily="34" charset="0"/>
              </a:rPr>
              <a:t>Staff should </a:t>
            </a:r>
            <a:r>
              <a:rPr lang="en-US" sz="2400" b="1" dirty="0">
                <a:solidFill>
                  <a:srgbClr val="FF0000"/>
                </a:solidFill>
                <a:cs typeface="Arial" panose="020B0604020202020204" pitchFamily="34" charset="0"/>
              </a:rPr>
              <a:t>ONLY</a:t>
            </a:r>
            <a:r>
              <a:rPr lang="en-US" sz="2400" dirty="0">
                <a:solidFill>
                  <a:srgbClr val="FF0000"/>
                </a:solidFill>
                <a:cs typeface="Arial" panose="020B0604020202020204" pitchFamily="34" charset="0"/>
              </a:rPr>
              <a:t> </a:t>
            </a:r>
            <a:r>
              <a:rPr lang="en-US" sz="2400" dirty="0">
                <a:cs typeface="Arial" panose="020B0604020202020204" pitchFamily="34" charset="0"/>
              </a:rPr>
              <a:t>use the information appropriately and in the manner required for the performance of their employment duties.</a:t>
            </a:r>
          </a:p>
        </p:txBody>
      </p:sp>
    </p:spTree>
    <p:extLst>
      <p:ext uri="{BB962C8B-B14F-4D97-AF65-F5344CB8AC3E}">
        <p14:creationId xmlns:p14="http://schemas.microsoft.com/office/powerpoint/2010/main" val="163769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25840" y="5179193"/>
            <a:ext cx="6413139"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725840" y="4509839"/>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725840" y="3171131"/>
            <a:ext cx="6396472"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725840" y="2501777"/>
            <a:ext cx="4572000" cy="369332"/>
          </a:xfrm>
          <a:prstGeom prst="rect">
            <a:avLst/>
          </a:prstGeom>
        </p:spPr>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725840" y="3840485"/>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dirty="0">
                <a:solidFill>
                  <a:schemeClr val="tx1"/>
                </a:solidFill>
              </a:rPr>
              <a:t>Part One</a:t>
            </a:r>
          </a:p>
        </p:txBody>
      </p:sp>
      <p:sp>
        <p:nvSpPr>
          <p:cNvPr id="9" name="Rectangle 8"/>
          <p:cNvSpPr/>
          <p:nvPr/>
        </p:nvSpPr>
        <p:spPr>
          <a:xfrm>
            <a:off x="1521758" y="3715422"/>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9701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Shelby Ed-Fi Data Sources</a:t>
            </a:r>
          </a:p>
        </p:txBody>
      </p:sp>
      <p:cxnSp>
        <p:nvCxnSpPr>
          <p:cNvPr id="24" name="Straight Connector 23"/>
          <p:cNvCxnSpPr/>
          <p:nvPr/>
        </p:nvCxnSpPr>
        <p:spPr>
          <a:xfrm flipV="1">
            <a:off x="207153" y="694367"/>
            <a:ext cx="7331412" cy="9006"/>
          </a:xfrm>
          <a:prstGeom prst="line">
            <a:avLst/>
          </a:prstGeom>
          <a:ln w="19050" cmpd="sng">
            <a:solidFill>
              <a:srgbClr val="488054"/>
            </a:solidFill>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16160" y="846694"/>
            <a:ext cx="7322405" cy="769441"/>
          </a:xfrm>
          <a:prstGeom prst="rect">
            <a:avLst/>
          </a:prstGeom>
          <a:noFill/>
        </p:spPr>
        <p:txBody>
          <a:bodyPr wrap="square" rtlCol="0">
            <a:spAutoFit/>
          </a:bodyPr>
          <a:lstStyle/>
          <a:p>
            <a:endParaRPr lang="is-IS" sz="2800" b="1" dirty="0">
              <a:latin typeface="Rockwell"/>
              <a:cs typeface="Rockwell"/>
            </a:endParaRPr>
          </a:p>
          <a:p>
            <a:endParaRPr lang="is-IS" sz="1600" b="1" dirty="0">
              <a:latin typeface="Rockwell"/>
              <a:cs typeface="Rockwell"/>
            </a:endParaRPr>
          </a:p>
        </p:txBody>
      </p:sp>
      <p:pic>
        <p:nvPicPr>
          <p:cNvPr id="26" name="Picture 2" descr="http://www.ed-fi.org/assets/2013/05/EdFi-logo-Powered-RGB%C3%82%C2%AE-300x1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889" y="3880620"/>
            <a:ext cx="2400300" cy="121615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079889" y="3251249"/>
            <a:ext cx="2400300" cy="830997"/>
          </a:xfrm>
          <a:prstGeom prst="rect">
            <a:avLst/>
          </a:prstGeom>
          <a:noFill/>
        </p:spPr>
        <p:txBody>
          <a:bodyPr wrap="square" rtlCol="0" anchor="ctr">
            <a:spAutoFit/>
          </a:bodyPr>
          <a:lstStyle/>
          <a:p>
            <a:pPr algn="ctr"/>
            <a:r>
              <a:rPr lang="en-US" sz="2400" b="1" dirty="0">
                <a:latin typeface="+mn-lt"/>
              </a:rPr>
              <a:t>SHELBY DASHBOARDS</a:t>
            </a:r>
          </a:p>
        </p:txBody>
      </p:sp>
      <p:sp>
        <p:nvSpPr>
          <p:cNvPr id="28" name="Rounded Rectangle 8"/>
          <p:cNvSpPr/>
          <p:nvPr/>
        </p:nvSpPr>
        <p:spPr>
          <a:xfrm>
            <a:off x="3073929" y="3312839"/>
            <a:ext cx="2566219" cy="1703466"/>
          </a:xfrm>
          <a:prstGeom prst="roundRect">
            <a:avLst/>
          </a:prstGeom>
          <a:no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295363" y="2228010"/>
            <a:ext cx="2317566" cy="598351"/>
            <a:chOff x="349435" y="1958980"/>
            <a:chExt cx="2317566" cy="598351"/>
          </a:xfrm>
          <a:solidFill>
            <a:schemeClr val="accent2">
              <a:lumMod val="20000"/>
              <a:lumOff val="80000"/>
            </a:schemeClr>
          </a:solidFill>
        </p:grpSpPr>
        <p:sp>
          <p:nvSpPr>
            <p:cNvPr id="30" name="Rounded Rectangle 10"/>
            <p:cNvSpPr/>
            <p:nvPr/>
          </p:nvSpPr>
          <p:spPr>
            <a:xfrm>
              <a:off x="349435" y="1958980"/>
              <a:ext cx="2317566" cy="598351"/>
            </a:xfrm>
            <a:prstGeom prst="roundRect">
              <a:avLst/>
            </a:prstGeom>
            <a:grp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TextBox 30"/>
            <p:cNvSpPr txBox="1"/>
            <p:nvPr/>
          </p:nvSpPr>
          <p:spPr>
            <a:xfrm>
              <a:off x="396307" y="2073488"/>
              <a:ext cx="2223821" cy="369332"/>
            </a:xfrm>
            <a:prstGeom prst="rect">
              <a:avLst/>
            </a:prstGeom>
            <a:grpFill/>
            <a:ln>
              <a:noFill/>
            </a:ln>
          </p:spPr>
          <p:txBody>
            <a:bodyPr wrap="square" rtlCol="0" anchor="ctr">
              <a:spAutoFit/>
            </a:bodyPr>
            <a:lstStyle/>
            <a:p>
              <a:pPr algn="ctr"/>
              <a:r>
                <a:rPr lang="en-US" b="1" dirty="0">
                  <a:cs typeface="Arial" panose="020B0604020202020204" pitchFamily="34" charset="0"/>
                </a:rPr>
                <a:t>PowerSchool SMS</a:t>
              </a:r>
            </a:p>
          </p:txBody>
        </p:sp>
      </p:grpSp>
      <p:grpSp>
        <p:nvGrpSpPr>
          <p:cNvPr id="32" name="Group 31"/>
          <p:cNvGrpSpPr/>
          <p:nvPr/>
        </p:nvGrpSpPr>
        <p:grpSpPr>
          <a:xfrm>
            <a:off x="5619931" y="2203154"/>
            <a:ext cx="2317566" cy="646331"/>
            <a:chOff x="3574817" y="2501471"/>
            <a:chExt cx="2317566" cy="646331"/>
          </a:xfrm>
          <a:solidFill>
            <a:schemeClr val="accent2">
              <a:lumMod val="20000"/>
              <a:lumOff val="80000"/>
            </a:schemeClr>
          </a:solidFill>
        </p:grpSpPr>
        <p:sp>
          <p:nvSpPr>
            <p:cNvPr id="33" name="Rounded Rectangle 13"/>
            <p:cNvSpPr/>
            <p:nvPr/>
          </p:nvSpPr>
          <p:spPr>
            <a:xfrm>
              <a:off x="3574817" y="2524494"/>
              <a:ext cx="2317566" cy="598351"/>
            </a:xfrm>
            <a:prstGeom prst="roundRect">
              <a:avLst/>
            </a:prstGeom>
            <a:grp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4" name="TextBox 33"/>
            <p:cNvSpPr txBox="1"/>
            <p:nvPr/>
          </p:nvSpPr>
          <p:spPr>
            <a:xfrm>
              <a:off x="3678758" y="2501471"/>
              <a:ext cx="2099326" cy="646331"/>
            </a:xfrm>
            <a:prstGeom prst="rect">
              <a:avLst/>
            </a:prstGeom>
            <a:grpFill/>
            <a:ln>
              <a:noFill/>
            </a:ln>
          </p:spPr>
          <p:txBody>
            <a:bodyPr wrap="square" rtlCol="0" anchor="ctr">
              <a:spAutoFit/>
            </a:bodyPr>
            <a:lstStyle/>
            <a:p>
              <a:pPr algn="ctr"/>
              <a:r>
                <a:rPr lang="en-US" b="1" dirty="0">
                  <a:cs typeface="Arial" panose="020B0604020202020204" pitchFamily="34" charset="0"/>
                </a:rPr>
                <a:t>State Assessment</a:t>
              </a:r>
            </a:p>
          </p:txBody>
        </p:sp>
      </p:grpSp>
      <p:grpSp>
        <p:nvGrpSpPr>
          <p:cNvPr id="35" name="Group 34"/>
          <p:cNvGrpSpPr/>
          <p:nvPr/>
        </p:nvGrpSpPr>
        <p:grpSpPr>
          <a:xfrm>
            <a:off x="295363" y="5346173"/>
            <a:ext cx="2317566" cy="598351"/>
            <a:chOff x="349435" y="1958980"/>
            <a:chExt cx="2317566" cy="598351"/>
          </a:xfrm>
          <a:solidFill>
            <a:schemeClr val="accent2">
              <a:lumMod val="20000"/>
              <a:lumOff val="80000"/>
            </a:schemeClr>
          </a:solidFill>
        </p:grpSpPr>
        <p:sp>
          <p:nvSpPr>
            <p:cNvPr id="36" name="Rounded Rectangle 16"/>
            <p:cNvSpPr/>
            <p:nvPr/>
          </p:nvSpPr>
          <p:spPr>
            <a:xfrm>
              <a:off x="349435" y="1958980"/>
              <a:ext cx="2317566" cy="598351"/>
            </a:xfrm>
            <a:prstGeom prst="roundRect">
              <a:avLst/>
            </a:prstGeom>
            <a:grp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7" name="TextBox 36"/>
            <p:cNvSpPr txBox="1"/>
            <p:nvPr/>
          </p:nvSpPr>
          <p:spPr>
            <a:xfrm>
              <a:off x="349435" y="2036233"/>
              <a:ext cx="2151145" cy="487620"/>
            </a:xfrm>
            <a:prstGeom prst="rect">
              <a:avLst/>
            </a:prstGeom>
            <a:grpFill/>
            <a:ln>
              <a:noFill/>
            </a:ln>
          </p:spPr>
          <p:txBody>
            <a:bodyPr wrap="square" rtlCol="0" anchor="ctr">
              <a:noAutofit/>
            </a:bodyPr>
            <a:lstStyle/>
            <a:p>
              <a:pPr algn="ctr"/>
              <a:r>
                <a:rPr lang="en-US" b="1" dirty="0">
                  <a:cs typeface="Arial" panose="020B0604020202020204" pitchFamily="34" charset="0"/>
                </a:rPr>
                <a:t>ACT and College Entrance Exams</a:t>
              </a:r>
            </a:p>
          </p:txBody>
        </p:sp>
      </p:grpSp>
      <p:grpSp>
        <p:nvGrpSpPr>
          <p:cNvPr id="38" name="Group 37"/>
          <p:cNvGrpSpPr/>
          <p:nvPr/>
        </p:nvGrpSpPr>
        <p:grpSpPr>
          <a:xfrm>
            <a:off x="5619931" y="5348108"/>
            <a:ext cx="2317566" cy="598351"/>
            <a:chOff x="349435" y="1958980"/>
            <a:chExt cx="2317566" cy="598351"/>
          </a:xfrm>
        </p:grpSpPr>
        <p:sp>
          <p:nvSpPr>
            <p:cNvPr id="39" name="Rounded Rectangle 19"/>
            <p:cNvSpPr/>
            <p:nvPr/>
          </p:nvSpPr>
          <p:spPr>
            <a:xfrm>
              <a:off x="349435" y="1958980"/>
              <a:ext cx="2317566" cy="598351"/>
            </a:xfrm>
            <a:prstGeom prst="roundRect">
              <a:avLst/>
            </a:prstGeom>
            <a:solidFill>
              <a:schemeClr val="accent2">
                <a:lumMod val="20000"/>
                <a:lumOff val="8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0" name="TextBox 39"/>
            <p:cNvSpPr txBox="1"/>
            <p:nvPr/>
          </p:nvSpPr>
          <p:spPr>
            <a:xfrm>
              <a:off x="571501" y="2075424"/>
              <a:ext cx="1981201" cy="369332"/>
            </a:xfrm>
            <a:prstGeom prst="rect">
              <a:avLst/>
            </a:prstGeom>
            <a:noFill/>
            <a:ln>
              <a:noFill/>
            </a:ln>
          </p:spPr>
          <p:txBody>
            <a:bodyPr wrap="square" rtlCol="0" anchor="ctr">
              <a:spAutoFit/>
            </a:bodyPr>
            <a:lstStyle/>
            <a:p>
              <a:pPr algn="ctr"/>
              <a:r>
                <a:rPr lang="en-US" b="1" dirty="0">
                  <a:cs typeface="Arial" panose="020B0604020202020204" pitchFamily="34" charset="0"/>
                </a:rPr>
                <a:t>APECS</a:t>
              </a:r>
            </a:p>
          </p:txBody>
        </p:sp>
      </p:grpSp>
      <p:sp>
        <p:nvSpPr>
          <p:cNvPr id="41" name="Down Arrow 21"/>
          <p:cNvSpPr/>
          <p:nvPr/>
        </p:nvSpPr>
        <p:spPr>
          <a:xfrm rot="7754648">
            <a:off x="6019691" y="4389704"/>
            <a:ext cx="208915" cy="850392"/>
          </a:xfrm>
          <a:prstGeom prst="down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Down Arrow 22"/>
          <p:cNvSpPr/>
          <p:nvPr/>
        </p:nvSpPr>
        <p:spPr>
          <a:xfrm rot="13516342" flipH="1">
            <a:off x="2370107" y="4377644"/>
            <a:ext cx="198216" cy="846058"/>
          </a:xfrm>
          <a:prstGeom prst="down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Down Arrow 23"/>
          <p:cNvSpPr/>
          <p:nvPr/>
        </p:nvSpPr>
        <p:spPr>
          <a:xfrm rot="24540000">
            <a:off x="6019691" y="2791693"/>
            <a:ext cx="208915" cy="850392"/>
          </a:xfrm>
          <a:prstGeom prst="down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Down Arrow 24"/>
          <p:cNvSpPr/>
          <p:nvPr/>
        </p:nvSpPr>
        <p:spPr>
          <a:xfrm rot="18660000">
            <a:off x="2294959" y="2821828"/>
            <a:ext cx="208915" cy="850392"/>
          </a:xfrm>
          <a:prstGeom prst="down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5" name="Group 44"/>
          <p:cNvGrpSpPr/>
          <p:nvPr/>
        </p:nvGrpSpPr>
        <p:grpSpPr>
          <a:xfrm>
            <a:off x="2959597" y="5962828"/>
            <a:ext cx="2476531" cy="598351"/>
            <a:chOff x="349435" y="1958980"/>
            <a:chExt cx="2317566" cy="598351"/>
          </a:xfrm>
          <a:solidFill>
            <a:schemeClr val="accent2">
              <a:lumMod val="20000"/>
              <a:lumOff val="80000"/>
            </a:schemeClr>
          </a:solidFill>
        </p:grpSpPr>
        <p:sp>
          <p:nvSpPr>
            <p:cNvPr id="46" name="Rounded Rectangle 26"/>
            <p:cNvSpPr/>
            <p:nvPr/>
          </p:nvSpPr>
          <p:spPr>
            <a:xfrm>
              <a:off x="349435" y="1958980"/>
              <a:ext cx="2317566" cy="598351"/>
            </a:xfrm>
            <a:prstGeom prst="roundRect">
              <a:avLst/>
            </a:prstGeom>
            <a:grp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7" name="TextBox 46"/>
            <p:cNvSpPr txBox="1"/>
            <p:nvPr/>
          </p:nvSpPr>
          <p:spPr>
            <a:xfrm>
              <a:off x="595580" y="2036233"/>
              <a:ext cx="1905000" cy="487620"/>
            </a:xfrm>
            <a:prstGeom prst="rect">
              <a:avLst/>
            </a:prstGeom>
            <a:grpFill/>
            <a:ln>
              <a:noFill/>
            </a:ln>
          </p:spPr>
          <p:txBody>
            <a:bodyPr wrap="square" rtlCol="0" anchor="ctr">
              <a:noAutofit/>
            </a:bodyPr>
            <a:lstStyle/>
            <a:p>
              <a:pPr algn="ctr"/>
              <a:r>
                <a:rPr lang="en-US" b="1" dirty="0">
                  <a:cs typeface="Arial" panose="020B0604020202020204" pitchFamily="34" charset="0"/>
                </a:rPr>
                <a:t>MyLearningPlan</a:t>
              </a:r>
            </a:p>
          </p:txBody>
        </p:sp>
      </p:grpSp>
      <p:grpSp>
        <p:nvGrpSpPr>
          <p:cNvPr id="48" name="Group 47"/>
          <p:cNvGrpSpPr/>
          <p:nvPr/>
        </p:nvGrpSpPr>
        <p:grpSpPr>
          <a:xfrm>
            <a:off x="2949263" y="1706375"/>
            <a:ext cx="2317566" cy="598351"/>
            <a:chOff x="349435" y="1958980"/>
            <a:chExt cx="2317566" cy="598351"/>
          </a:xfrm>
          <a:solidFill>
            <a:schemeClr val="accent2">
              <a:lumMod val="20000"/>
              <a:lumOff val="80000"/>
            </a:schemeClr>
          </a:solidFill>
        </p:grpSpPr>
        <p:sp>
          <p:nvSpPr>
            <p:cNvPr id="49" name="Rounded Rectangle 29"/>
            <p:cNvSpPr/>
            <p:nvPr/>
          </p:nvSpPr>
          <p:spPr>
            <a:xfrm>
              <a:off x="349435" y="1958980"/>
              <a:ext cx="2317566" cy="598351"/>
            </a:xfrm>
            <a:prstGeom prst="roundRect">
              <a:avLst/>
            </a:prstGeom>
            <a:grp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50" name="TextBox 49"/>
            <p:cNvSpPr txBox="1"/>
            <p:nvPr/>
          </p:nvSpPr>
          <p:spPr>
            <a:xfrm>
              <a:off x="595580" y="2036233"/>
              <a:ext cx="1905000" cy="487620"/>
            </a:xfrm>
            <a:prstGeom prst="rect">
              <a:avLst/>
            </a:prstGeom>
            <a:grpFill/>
            <a:ln>
              <a:noFill/>
            </a:ln>
          </p:spPr>
          <p:txBody>
            <a:bodyPr wrap="square" rtlCol="0" anchor="ctr">
              <a:noAutofit/>
            </a:bodyPr>
            <a:lstStyle/>
            <a:p>
              <a:pPr algn="ctr"/>
              <a:r>
                <a:rPr lang="en-US" b="1" dirty="0">
                  <a:cs typeface="Arial" panose="020B0604020202020204" pitchFamily="34" charset="0"/>
                </a:rPr>
                <a:t>Zoho</a:t>
              </a:r>
            </a:p>
          </p:txBody>
        </p:sp>
      </p:grpSp>
      <p:sp>
        <p:nvSpPr>
          <p:cNvPr id="51" name="Down Arrow 31"/>
          <p:cNvSpPr/>
          <p:nvPr/>
        </p:nvSpPr>
        <p:spPr>
          <a:xfrm rot="10800000">
            <a:off x="4058342" y="4979652"/>
            <a:ext cx="210312" cy="850392"/>
          </a:xfrm>
          <a:prstGeom prst="down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Down Arrow 32"/>
          <p:cNvSpPr/>
          <p:nvPr/>
        </p:nvSpPr>
        <p:spPr>
          <a:xfrm>
            <a:off x="4025482" y="2447847"/>
            <a:ext cx="210312" cy="850392"/>
          </a:xfrm>
          <a:prstGeom prst="downArrow">
            <a:avLst/>
          </a:pr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6294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25840" y="5179193"/>
            <a:ext cx="6413139"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725840" y="4509839"/>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725840" y="3171131"/>
            <a:ext cx="6396472"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725840" y="2501777"/>
            <a:ext cx="4572000" cy="369332"/>
          </a:xfrm>
          <a:prstGeom prst="rect">
            <a:avLst/>
          </a:prstGeom>
        </p:spPr>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725840" y="3840485"/>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dirty="0">
                <a:solidFill>
                  <a:schemeClr val="tx1"/>
                </a:solidFill>
              </a:rPr>
              <a:t>Part One</a:t>
            </a:r>
          </a:p>
        </p:txBody>
      </p:sp>
      <p:sp>
        <p:nvSpPr>
          <p:cNvPr id="9" name="Rectangle 8"/>
          <p:cNvSpPr/>
          <p:nvPr/>
        </p:nvSpPr>
        <p:spPr>
          <a:xfrm>
            <a:off x="1447800" y="4436730"/>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7846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Shelby Ed-Fi Dashboards Data Levels</a:t>
            </a:r>
          </a:p>
        </p:txBody>
      </p:sp>
      <p:sp>
        <p:nvSpPr>
          <p:cNvPr id="2" name="Content Placeholder 1"/>
          <p:cNvSpPr>
            <a:spLocks noGrp="1"/>
          </p:cNvSpPr>
          <p:nvPr>
            <p:ph idx="1"/>
          </p:nvPr>
        </p:nvSpPr>
        <p:spPr/>
        <p:txBody>
          <a:bodyPr/>
          <a:lstStyle/>
          <a:p>
            <a:r>
              <a:rPr lang="en-US" dirty="0"/>
              <a:t>Data in is aggregated in the Ed-Fi Dashboards at three main levels: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Various user roles provide access to these levels based on the permissions of the role </a:t>
            </a:r>
            <a:r>
              <a:rPr lang="en-US" sz="1500" i="1" dirty="0"/>
              <a:t>(see the section on “User Roles” for additional information).</a:t>
            </a:r>
            <a:endParaRPr lang="en-US" dirty="0"/>
          </a:p>
        </p:txBody>
      </p:sp>
      <p:graphicFrame>
        <p:nvGraphicFramePr>
          <p:cNvPr id="4" name="Diagram 3"/>
          <p:cNvGraphicFramePr/>
          <p:nvPr>
            <p:extLst>
              <p:ext uri="{D42A27DB-BD31-4B8C-83A1-F6EECF244321}">
                <p14:modId xmlns:p14="http://schemas.microsoft.com/office/powerpoint/2010/main" val="3004695561"/>
              </p:ext>
            </p:extLst>
          </p:nvPr>
        </p:nvGraphicFramePr>
        <p:xfrm>
          <a:off x="190500" y="2209800"/>
          <a:ext cx="8572500" cy="411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8375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707565555"/>
              </p:ext>
            </p:extLst>
          </p:nvPr>
        </p:nvGraphicFramePr>
        <p:xfrm>
          <a:off x="533400" y="1828800"/>
          <a:ext cx="8178800" cy="4511040"/>
        </p:xfrm>
        <a:graphic>
          <a:graphicData uri="http://schemas.openxmlformats.org/drawingml/2006/table">
            <a:tbl>
              <a:tblPr firstRow="1" bandRow="1">
                <a:tableStyleId>{5C22544A-7EE6-4342-B048-85BDC9FD1C3A}</a:tableStyleId>
              </a:tblPr>
              <a:tblGrid>
                <a:gridCol w="9398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4292600">
                  <a:extLst>
                    <a:ext uri="{9D8B030D-6E8A-4147-A177-3AD203B41FA5}">
                      <a16:colId xmlns:a16="http://schemas.microsoft.com/office/drawing/2014/main" val="20002"/>
                    </a:ext>
                  </a:extLst>
                </a:gridCol>
              </a:tblGrid>
              <a:tr h="370840">
                <a:tc>
                  <a:txBody>
                    <a:bodyPr/>
                    <a:lstStyle/>
                    <a:p>
                      <a:pPr algn="ctr"/>
                      <a:r>
                        <a:rPr lang="en-US" sz="2000" dirty="0"/>
                        <a:t>Level</a:t>
                      </a:r>
                    </a:p>
                  </a:txBody>
                  <a:tcPr/>
                </a:tc>
                <a:tc>
                  <a:txBody>
                    <a:bodyPr/>
                    <a:lstStyle/>
                    <a:p>
                      <a:pPr algn="ctr"/>
                      <a:r>
                        <a:rPr lang="en-US" sz="2000" dirty="0"/>
                        <a:t>User Role</a:t>
                      </a:r>
                    </a:p>
                  </a:txBody>
                  <a:tcPr/>
                </a:tc>
                <a:tc>
                  <a:txBody>
                    <a:bodyPr/>
                    <a:lstStyle/>
                    <a:p>
                      <a:pPr algn="ctr"/>
                      <a:r>
                        <a:rPr lang="en-US" sz="2000" dirty="0"/>
                        <a:t>Role Description</a:t>
                      </a:r>
                    </a:p>
                  </a:txBody>
                  <a:tcPr/>
                </a:tc>
                <a:extLst>
                  <a:ext uri="{0D108BD9-81ED-4DB2-BD59-A6C34878D82A}">
                    <a16:rowId xmlns:a16="http://schemas.microsoft.com/office/drawing/2014/main" val="10000"/>
                  </a:ext>
                </a:extLst>
              </a:tr>
              <a:tr h="370840">
                <a:tc rowSpan="3">
                  <a:txBody>
                    <a:bodyPr/>
                    <a:lstStyle/>
                    <a:p>
                      <a:pPr algn="ctr"/>
                      <a:r>
                        <a:rPr lang="en-US" sz="2400" b="1" dirty="0"/>
                        <a:t>DISTRICT</a:t>
                      </a:r>
                    </a:p>
                  </a:txBody>
                  <a:tcPr vert="vert270" anchor="ctr">
                    <a:solidFill>
                      <a:srgbClr val="FFC000"/>
                    </a:solidFill>
                  </a:tcPr>
                </a:tc>
                <a:tc>
                  <a:txBody>
                    <a:bodyPr/>
                    <a:lstStyle/>
                    <a:p>
                      <a:r>
                        <a:rPr lang="en-US" sz="2400" dirty="0"/>
                        <a:t>District Administrator</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1"/>
                  </a:ext>
                </a:extLst>
              </a:tr>
              <a:tr h="370840">
                <a:tc vMerge="1">
                  <a:txBody>
                    <a:bodyPr/>
                    <a:lstStyle/>
                    <a:p>
                      <a:endParaRPr lang="en-US" sz="2000" dirty="0"/>
                    </a:p>
                  </a:txBody>
                  <a:tcPr/>
                </a:tc>
                <a:tc>
                  <a:txBody>
                    <a:bodyPr/>
                    <a:lstStyle/>
                    <a:p>
                      <a:r>
                        <a:rPr lang="en-US" sz="2400" dirty="0"/>
                        <a:t>ILD</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2"/>
                  </a:ext>
                </a:extLst>
              </a:tr>
              <a:tr h="370840">
                <a:tc vMerge="1">
                  <a:txBody>
                    <a:bodyPr/>
                    <a:lstStyle/>
                    <a:p>
                      <a:endParaRPr lang="en-US" sz="2000" dirty="0"/>
                    </a:p>
                  </a:txBody>
                  <a:tcPr/>
                </a:tc>
                <a:tc>
                  <a:txBody>
                    <a:bodyPr/>
                    <a:lstStyle/>
                    <a:p>
                      <a:r>
                        <a:rPr lang="en-US" sz="2400" dirty="0"/>
                        <a:t>District Staff</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3"/>
                  </a:ext>
                </a:extLst>
              </a:tr>
              <a:tr h="370840">
                <a:tc rowSpan="6">
                  <a:txBody>
                    <a:bodyPr/>
                    <a:lstStyle/>
                    <a:p>
                      <a:pPr algn="ctr"/>
                      <a:r>
                        <a:rPr lang="en-US" sz="2400" b="1" kern="1200" dirty="0">
                          <a:solidFill>
                            <a:schemeClr val="bg1"/>
                          </a:solidFill>
                          <a:latin typeface="+mn-lt"/>
                          <a:ea typeface="+mn-ea"/>
                          <a:cs typeface="+mn-cs"/>
                        </a:rPr>
                        <a:t>SCHOOL</a:t>
                      </a:r>
                    </a:p>
                  </a:txBody>
                  <a:tcPr vert="vert270" anchor="ctr">
                    <a:solidFill>
                      <a:srgbClr val="C00000"/>
                    </a:solidFill>
                  </a:tcPr>
                </a:tc>
                <a:tc>
                  <a:txBody>
                    <a:bodyPr/>
                    <a:lstStyle/>
                    <a:p>
                      <a:r>
                        <a:rPr lang="en-US" sz="2400" dirty="0"/>
                        <a:t>Principal</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4"/>
                  </a:ext>
                </a:extLst>
              </a:tr>
              <a:tr h="370840">
                <a:tc vMerge="1">
                  <a:txBody>
                    <a:bodyPr/>
                    <a:lstStyle/>
                    <a:p>
                      <a:endParaRPr lang="en-US" sz="2000" dirty="0"/>
                    </a:p>
                  </a:txBody>
                  <a:tcPr/>
                </a:tc>
                <a:tc>
                  <a:txBody>
                    <a:bodyPr/>
                    <a:lstStyle/>
                    <a:p>
                      <a:r>
                        <a:rPr lang="en-US" sz="2400" dirty="0"/>
                        <a:t>Assistant Principal</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5"/>
                  </a:ext>
                </a:extLst>
              </a:tr>
              <a:tr h="370840">
                <a:tc vMerge="1">
                  <a:txBody>
                    <a:bodyPr/>
                    <a:lstStyle/>
                    <a:p>
                      <a:endParaRPr lang="en-US" sz="2000" dirty="0"/>
                    </a:p>
                  </a:txBody>
                  <a:tcPr/>
                </a:tc>
                <a:tc>
                  <a:txBody>
                    <a:bodyPr/>
                    <a:lstStyle/>
                    <a:p>
                      <a:r>
                        <a:rPr lang="en-US" sz="2400" dirty="0"/>
                        <a:t>Counselor</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6"/>
                  </a:ext>
                </a:extLst>
              </a:tr>
              <a:tr h="370840">
                <a:tc vMerge="1">
                  <a:txBody>
                    <a:bodyPr/>
                    <a:lstStyle/>
                    <a:p>
                      <a:endParaRPr lang="en-US" sz="2000" dirty="0"/>
                    </a:p>
                  </a:txBody>
                  <a:tcPr/>
                </a:tc>
                <a:tc>
                  <a:txBody>
                    <a:bodyPr/>
                    <a:lstStyle/>
                    <a:p>
                      <a:r>
                        <a:rPr lang="en-US" sz="2400" dirty="0"/>
                        <a:t>Coach</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7"/>
                  </a:ext>
                </a:extLst>
              </a:tr>
              <a:tr h="370840">
                <a:tc vMerge="1">
                  <a:txBody>
                    <a:bodyPr/>
                    <a:lstStyle/>
                    <a:p>
                      <a:endParaRPr lang="en-US" sz="2000" dirty="0"/>
                    </a:p>
                  </a:txBody>
                  <a:tcPr/>
                </a:tc>
                <a:tc>
                  <a:txBody>
                    <a:bodyPr/>
                    <a:lstStyle/>
                    <a:p>
                      <a:r>
                        <a:rPr lang="en-US" sz="2400" dirty="0"/>
                        <a:t>Teacher</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8"/>
                  </a:ext>
                </a:extLst>
              </a:tr>
              <a:tr h="370840">
                <a:tc vMerge="1">
                  <a:txBody>
                    <a:bodyPr/>
                    <a:lstStyle/>
                    <a:p>
                      <a:endParaRPr lang="en-US" sz="2000" dirty="0"/>
                    </a:p>
                  </a:txBody>
                  <a:tcPr/>
                </a:tc>
                <a:tc>
                  <a:txBody>
                    <a:bodyPr/>
                    <a:lstStyle/>
                    <a:p>
                      <a:r>
                        <a:rPr lang="en-US" sz="2400" dirty="0"/>
                        <a:t>Supporting Staff</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9"/>
                  </a:ext>
                </a:extLst>
              </a:tr>
            </a:tbl>
          </a:graphicData>
        </a:graphic>
      </p:graphicFrame>
      <p:sp>
        <p:nvSpPr>
          <p:cNvPr id="5" name="Title 4"/>
          <p:cNvSpPr>
            <a:spLocks noGrp="1"/>
          </p:cNvSpPr>
          <p:nvPr>
            <p:ph type="title"/>
          </p:nvPr>
        </p:nvSpPr>
        <p:spPr/>
        <p:txBody>
          <a:bodyPr/>
          <a:lstStyle/>
          <a:p>
            <a:r>
              <a:rPr lang="en-US" dirty="0"/>
              <a:t>User Roles: Who Can Access Shelby Ed-Fi Dashboards?</a:t>
            </a:r>
          </a:p>
        </p:txBody>
      </p:sp>
      <p:sp>
        <p:nvSpPr>
          <p:cNvPr id="2" name="Content Placeholder 1"/>
          <p:cNvSpPr>
            <a:spLocks noGrp="1"/>
          </p:cNvSpPr>
          <p:nvPr>
            <p:ph idx="1"/>
          </p:nvPr>
        </p:nvSpPr>
        <p:spPr>
          <a:xfrm>
            <a:off x="381000" y="1447800"/>
            <a:ext cx="8382000" cy="609599"/>
          </a:xfrm>
        </p:spPr>
        <p:txBody>
          <a:bodyPr/>
          <a:lstStyle/>
          <a:p>
            <a:r>
              <a:rPr lang="en-US" dirty="0"/>
              <a:t>Ed-Fi Dashboards can be accessed by individuals in the following categories:</a:t>
            </a:r>
          </a:p>
        </p:txBody>
      </p:sp>
      <p:sp>
        <p:nvSpPr>
          <p:cNvPr id="20" name="Rounded Rectangle 19"/>
          <p:cNvSpPr/>
          <p:nvPr/>
        </p:nvSpPr>
        <p:spPr>
          <a:xfrm>
            <a:off x="4549846" y="228274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21" name="Rounded Rectangle 20"/>
          <p:cNvSpPr/>
          <p:nvPr/>
        </p:nvSpPr>
        <p:spPr>
          <a:xfrm>
            <a:off x="6554969" y="2275657"/>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22" name="Rounded Rectangle 21"/>
          <p:cNvSpPr/>
          <p:nvPr/>
        </p:nvSpPr>
        <p:spPr>
          <a:xfrm>
            <a:off x="5629936" y="2282746"/>
            <a:ext cx="838200" cy="304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23" name="Rounded Rectangle 22"/>
          <p:cNvSpPr/>
          <p:nvPr/>
        </p:nvSpPr>
        <p:spPr>
          <a:xfrm>
            <a:off x="7620000" y="228274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30" name="Rounded Rectangle 29"/>
          <p:cNvSpPr/>
          <p:nvPr/>
        </p:nvSpPr>
        <p:spPr>
          <a:xfrm>
            <a:off x="4546600" y="4098005"/>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31" name="Rounded Rectangle 30"/>
          <p:cNvSpPr/>
          <p:nvPr/>
        </p:nvSpPr>
        <p:spPr>
          <a:xfrm>
            <a:off x="6551723" y="4090916"/>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32" name="Rounded Rectangle 31"/>
          <p:cNvSpPr/>
          <p:nvPr/>
        </p:nvSpPr>
        <p:spPr>
          <a:xfrm>
            <a:off x="5626690" y="4098005"/>
            <a:ext cx="8382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33" name="Rounded Rectangle 32"/>
          <p:cNvSpPr/>
          <p:nvPr/>
        </p:nvSpPr>
        <p:spPr>
          <a:xfrm>
            <a:off x="7616754" y="4084320"/>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35" name="Rounded Rectangle 34"/>
          <p:cNvSpPr/>
          <p:nvPr/>
        </p:nvSpPr>
        <p:spPr>
          <a:xfrm>
            <a:off x="4546600" y="4556488"/>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38" name="Rounded Rectangle 37"/>
          <p:cNvSpPr/>
          <p:nvPr/>
        </p:nvSpPr>
        <p:spPr>
          <a:xfrm>
            <a:off x="7616754" y="4542803"/>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40" name="Rounded Rectangle 39"/>
          <p:cNvSpPr/>
          <p:nvPr/>
        </p:nvSpPr>
        <p:spPr>
          <a:xfrm>
            <a:off x="4546600" y="5488424"/>
            <a:ext cx="948181" cy="291748"/>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3" name="Rounded Rectangle 42"/>
          <p:cNvSpPr/>
          <p:nvPr/>
        </p:nvSpPr>
        <p:spPr>
          <a:xfrm>
            <a:off x="7616754" y="5474739"/>
            <a:ext cx="948181"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8" name="TextBox 7"/>
          <p:cNvSpPr txBox="1"/>
          <p:nvPr/>
        </p:nvSpPr>
        <p:spPr>
          <a:xfrm>
            <a:off x="228600" y="6324600"/>
            <a:ext cx="8991600" cy="307777"/>
          </a:xfrm>
          <a:prstGeom prst="rect">
            <a:avLst/>
          </a:prstGeom>
          <a:noFill/>
        </p:spPr>
        <p:txBody>
          <a:bodyPr wrap="square" rtlCol="0">
            <a:spAutoFit/>
          </a:bodyPr>
          <a:lstStyle/>
          <a:p>
            <a:r>
              <a:rPr lang="en-US" sz="1400" dirty="0">
                <a:latin typeface="+mj-lt"/>
              </a:rPr>
              <a:t>Dotted lines indicate where user access is limited to the specific district/school/students to which they have been linked.</a:t>
            </a:r>
          </a:p>
        </p:txBody>
      </p:sp>
      <p:sp>
        <p:nvSpPr>
          <p:cNvPr id="46" name="Rounded Rectangle 45"/>
          <p:cNvSpPr/>
          <p:nvPr/>
        </p:nvSpPr>
        <p:spPr>
          <a:xfrm>
            <a:off x="4543411" y="3222013"/>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8" name="Rounded Rectangle 47"/>
          <p:cNvSpPr/>
          <p:nvPr/>
        </p:nvSpPr>
        <p:spPr>
          <a:xfrm>
            <a:off x="5623501" y="3222013"/>
            <a:ext cx="838200" cy="304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50" name="Rounded Rectangle 49"/>
          <p:cNvSpPr/>
          <p:nvPr/>
        </p:nvSpPr>
        <p:spPr>
          <a:xfrm>
            <a:off x="4540168" y="3663203"/>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51" name="Rounded Rectangle 50"/>
          <p:cNvSpPr/>
          <p:nvPr/>
        </p:nvSpPr>
        <p:spPr>
          <a:xfrm>
            <a:off x="6545291" y="3656114"/>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52" name="Rounded Rectangle 51"/>
          <p:cNvSpPr/>
          <p:nvPr/>
        </p:nvSpPr>
        <p:spPr>
          <a:xfrm>
            <a:off x="5620258" y="3663203"/>
            <a:ext cx="8382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53" name="Rounded Rectangle 52"/>
          <p:cNvSpPr/>
          <p:nvPr/>
        </p:nvSpPr>
        <p:spPr>
          <a:xfrm>
            <a:off x="7610322" y="3649518"/>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54" name="Rounded Rectangle 53"/>
          <p:cNvSpPr/>
          <p:nvPr/>
        </p:nvSpPr>
        <p:spPr>
          <a:xfrm>
            <a:off x="4528440" y="503089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56" name="Rounded Rectangle 55"/>
          <p:cNvSpPr/>
          <p:nvPr/>
        </p:nvSpPr>
        <p:spPr>
          <a:xfrm>
            <a:off x="7598594" y="5030263"/>
            <a:ext cx="948181"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60" name="Rounded Rectangle 59"/>
          <p:cNvSpPr/>
          <p:nvPr/>
        </p:nvSpPr>
        <p:spPr>
          <a:xfrm>
            <a:off x="4528440" y="5953434"/>
            <a:ext cx="948181" cy="291748"/>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61" name="Rounded Rectangle 60"/>
          <p:cNvSpPr/>
          <p:nvPr/>
        </p:nvSpPr>
        <p:spPr>
          <a:xfrm>
            <a:off x="5595241" y="5953434"/>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2" name="Rounded Rectangle 61"/>
          <p:cNvSpPr/>
          <p:nvPr/>
        </p:nvSpPr>
        <p:spPr>
          <a:xfrm>
            <a:off x="5595241" y="5496234"/>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3" name="Rounded Rectangle 62"/>
          <p:cNvSpPr/>
          <p:nvPr/>
        </p:nvSpPr>
        <p:spPr>
          <a:xfrm>
            <a:off x="5595241" y="5043948"/>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4" name="Rounded Rectangle 63"/>
          <p:cNvSpPr/>
          <p:nvPr/>
        </p:nvSpPr>
        <p:spPr>
          <a:xfrm>
            <a:off x="5595240" y="4556488"/>
            <a:ext cx="900545"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44" name="Rounded Rectangle 43"/>
          <p:cNvSpPr/>
          <p:nvPr/>
        </p:nvSpPr>
        <p:spPr>
          <a:xfrm>
            <a:off x="4557252" y="2759607"/>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5" name="Rounded Rectangle 44"/>
          <p:cNvSpPr/>
          <p:nvPr/>
        </p:nvSpPr>
        <p:spPr>
          <a:xfrm>
            <a:off x="6562375" y="2752518"/>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49" name="Rounded Rectangle 48"/>
          <p:cNvSpPr/>
          <p:nvPr/>
        </p:nvSpPr>
        <p:spPr>
          <a:xfrm>
            <a:off x="7627406" y="2759607"/>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55" name="Rounded Rectangle 54"/>
          <p:cNvSpPr/>
          <p:nvPr/>
        </p:nvSpPr>
        <p:spPr>
          <a:xfrm>
            <a:off x="5604841" y="2748084"/>
            <a:ext cx="900545"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37" name="Rounded Rectangle 36"/>
          <p:cNvSpPr/>
          <p:nvPr/>
        </p:nvSpPr>
        <p:spPr>
          <a:xfrm>
            <a:off x="6553200" y="5486400"/>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Tree>
    <p:extLst>
      <p:ext uri="{BB962C8B-B14F-4D97-AF65-F5344CB8AC3E}">
        <p14:creationId xmlns:p14="http://schemas.microsoft.com/office/powerpoint/2010/main" val="4924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25840" y="5179193"/>
            <a:ext cx="6413139"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725840" y="4509839"/>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725840" y="3171131"/>
            <a:ext cx="6396472"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725840" y="2501777"/>
            <a:ext cx="4572000" cy="369332"/>
          </a:xfrm>
          <a:prstGeom prst="rect">
            <a:avLst/>
          </a:prstGeom>
        </p:spPr>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725840" y="3840485"/>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dirty="0">
                <a:solidFill>
                  <a:schemeClr val="tx1"/>
                </a:solidFill>
              </a:rPr>
              <a:t>Part One</a:t>
            </a:r>
          </a:p>
        </p:txBody>
      </p:sp>
      <p:sp>
        <p:nvSpPr>
          <p:cNvPr id="9" name="Rectangle 8"/>
          <p:cNvSpPr/>
          <p:nvPr/>
        </p:nvSpPr>
        <p:spPr>
          <a:xfrm>
            <a:off x="1342176" y="5067633"/>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017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the Dashboards</a:t>
            </a:r>
          </a:p>
        </p:txBody>
      </p:sp>
      <p:sp>
        <p:nvSpPr>
          <p:cNvPr id="3" name="Content Placeholder 2"/>
          <p:cNvSpPr>
            <a:spLocks noGrp="1"/>
          </p:cNvSpPr>
          <p:nvPr>
            <p:ph idx="1"/>
          </p:nvPr>
        </p:nvSpPr>
        <p:spPr/>
        <p:txBody>
          <a:bodyPr/>
          <a:lstStyle/>
          <a:p>
            <a:pPr marL="0" indent="0">
              <a:buNone/>
            </a:pPr>
            <a:endParaRPr lang="en-US" sz="3200" dirty="0"/>
          </a:p>
          <a:p>
            <a:pPr marL="0" indent="0" algn="ctr">
              <a:buNone/>
            </a:pPr>
            <a:r>
              <a:rPr lang="en-US" sz="3200" dirty="0">
                <a:latin typeface="Arial Rounded MT Bold" panose="020F0704030504030204" pitchFamily="34" charset="0"/>
              </a:rPr>
              <a:t>Navigation of Dashboards </a:t>
            </a:r>
          </a:p>
          <a:p>
            <a:pPr marL="0" indent="0" algn="ctr">
              <a:buNone/>
            </a:pPr>
            <a:endParaRPr lang="en-US" sz="3200" dirty="0"/>
          </a:p>
        </p:txBody>
      </p:sp>
    </p:spTree>
    <p:extLst>
      <p:ext uri="{BB962C8B-B14F-4D97-AF65-F5344CB8AC3E}">
        <p14:creationId xmlns:p14="http://schemas.microsoft.com/office/powerpoint/2010/main" val="764982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25840" y="5179193"/>
            <a:ext cx="6413139"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725840" y="4509839"/>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725840" y="3171131"/>
            <a:ext cx="6396472"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725840" y="2501777"/>
            <a:ext cx="4572000" cy="369332"/>
          </a:xfrm>
          <a:prstGeom prst="rect">
            <a:avLst/>
          </a:prstGeom>
        </p:spPr>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725840" y="3840485"/>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dirty="0">
                <a:solidFill>
                  <a:schemeClr val="tx1"/>
                </a:solidFill>
              </a:rPr>
              <a:t>Part One – Dashboard Overview</a:t>
            </a:r>
          </a:p>
        </p:txBody>
      </p:sp>
    </p:spTree>
    <p:extLst>
      <p:ext uri="{BB962C8B-B14F-4D97-AF65-F5344CB8AC3E}">
        <p14:creationId xmlns:p14="http://schemas.microsoft.com/office/powerpoint/2010/main" val="88319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Next Steps: Accessing the Ed-Fi Dashboards</a:t>
            </a:r>
          </a:p>
        </p:txBody>
      </p:sp>
      <p:sp>
        <p:nvSpPr>
          <p:cNvPr id="2" name="Content Placeholder 1"/>
          <p:cNvSpPr>
            <a:spLocks noGrp="1"/>
          </p:cNvSpPr>
          <p:nvPr>
            <p:ph idx="1"/>
          </p:nvPr>
        </p:nvSpPr>
        <p:spPr>
          <a:xfrm>
            <a:off x="381000" y="1524002"/>
            <a:ext cx="8382000" cy="4602163"/>
          </a:xfrm>
        </p:spPr>
        <p:txBody>
          <a:bodyPr/>
          <a:lstStyle/>
          <a:p>
            <a:r>
              <a:rPr lang="en-US" sz="2400" dirty="0">
                <a:latin typeface="Arial" panose="020B0604020202020204" pitchFamily="34" charset="0"/>
                <a:cs typeface="Arial" panose="020B0604020202020204" pitchFamily="34" charset="0"/>
              </a:rPr>
              <a:t>You will need your </a:t>
            </a:r>
            <a:r>
              <a:rPr lang="en-US" sz="2400" b="1" dirty="0">
                <a:latin typeface="Arial" panose="020B0604020202020204" pitchFamily="34" charset="0"/>
                <a:cs typeface="Arial" panose="020B0604020202020204" pitchFamily="34" charset="0"/>
              </a:rPr>
              <a:t>SCS email address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password</a:t>
            </a:r>
            <a:r>
              <a:rPr lang="en-US" sz="2400" dirty="0">
                <a:latin typeface="Arial" panose="020B0604020202020204" pitchFamily="34" charset="0"/>
                <a:cs typeface="Arial" panose="020B0604020202020204" pitchFamily="34" charset="0"/>
              </a:rPr>
              <a:t> to log into the Ed-Fi dashboards. You MUST be on the Shelby network to access the Dashboards.</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graphicFrame>
        <p:nvGraphicFramePr>
          <p:cNvPr id="6" name="Diagram 5"/>
          <p:cNvGraphicFramePr/>
          <p:nvPr>
            <p:extLst>
              <p:ext uri="{D42A27DB-BD31-4B8C-83A1-F6EECF244321}">
                <p14:modId xmlns:p14="http://schemas.microsoft.com/office/powerpoint/2010/main" val="1351050751"/>
              </p:ext>
            </p:extLst>
          </p:nvPr>
        </p:nvGraphicFramePr>
        <p:xfrm>
          <a:off x="457200" y="2717800"/>
          <a:ext cx="8305800"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730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latin typeface="Arial" panose="020B0604020202020204" pitchFamily="34" charset="0"/>
                <a:cs typeface="Arial" panose="020B0604020202020204" pitchFamily="34" charset="0"/>
              </a:rPr>
              <a:t>School staff, particularly teachers, can use the dashboards for:</a:t>
            </a:r>
          </a:p>
          <a:p>
            <a:pPr lvl="1"/>
            <a:r>
              <a:rPr lang="en-US" sz="2800" dirty="0">
                <a:latin typeface="Arial" panose="020B0604020202020204" pitchFamily="34" charset="0"/>
                <a:cs typeface="Arial" panose="020B0604020202020204" pitchFamily="34" charset="0"/>
              </a:rPr>
              <a:t>Planning for instruction and student grouping</a:t>
            </a:r>
          </a:p>
          <a:p>
            <a:pPr lvl="1"/>
            <a:r>
              <a:rPr lang="en-US" sz="2800" dirty="0">
                <a:latin typeface="Arial" panose="020B0604020202020204" pitchFamily="34" charset="0"/>
                <a:cs typeface="Arial" panose="020B0604020202020204" pitchFamily="34" charset="0"/>
              </a:rPr>
              <a:t>Conducting PLCs and peer collaboration</a:t>
            </a:r>
          </a:p>
          <a:p>
            <a:pPr lvl="1"/>
            <a:r>
              <a:rPr lang="en-US" sz="2800" dirty="0">
                <a:latin typeface="Arial" panose="020B0604020202020204" pitchFamily="34" charset="0"/>
                <a:cs typeface="Arial" panose="020B0604020202020204" pitchFamily="34" charset="0"/>
              </a:rPr>
              <a:t>Using during teacher-parent conferences and calls</a:t>
            </a:r>
          </a:p>
          <a:p>
            <a:pPr lvl="1"/>
            <a:r>
              <a:rPr lang="en-US" sz="2800" dirty="0">
                <a:latin typeface="Arial" panose="020B0604020202020204" pitchFamily="34" charset="0"/>
                <a:cs typeface="Arial" panose="020B0604020202020204" pitchFamily="34" charset="0"/>
              </a:rPr>
              <a:t>Getting to know new students and transfers</a:t>
            </a:r>
          </a:p>
          <a:p>
            <a:pPr lvl="1"/>
            <a:r>
              <a:rPr lang="en-US" sz="2800" dirty="0">
                <a:latin typeface="Arial" panose="020B0604020202020204" pitchFamily="34" charset="0"/>
                <a:cs typeface="Arial" panose="020B0604020202020204" pitchFamily="34" charset="0"/>
              </a:rPr>
              <a:t>Planning interventions for student academic, attendance, and behavior needs</a:t>
            </a:r>
          </a:p>
        </p:txBody>
      </p:sp>
      <p:sp>
        <p:nvSpPr>
          <p:cNvPr id="5" name="Title 4"/>
          <p:cNvSpPr>
            <a:spLocks noGrp="1"/>
          </p:cNvSpPr>
          <p:nvPr>
            <p:ph type="title"/>
          </p:nvPr>
        </p:nvSpPr>
        <p:spPr/>
        <p:txBody>
          <a:bodyPr/>
          <a:lstStyle/>
          <a:p>
            <a:r>
              <a:rPr lang="en-US" dirty="0"/>
              <a:t>Things to Keep in Mind</a:t>
            </a:r>
          </a:p>
        </p:txBody>
      </p:sp>
    </p:spTree>
    <p:extLst>
      <p:ext uri="{BB962C8B-B14F-4D97-AF65-F5344CB8AC3E}">
        <p14:creationId xmlns:p14="http://schemas.microsoft.com/office/powerpoint/2010/main" val="3766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676402"/>
            <a:ext cx="8382000" cy="5029198"/>
          </a:xfrm>
        </p:spPr>
        <p:txBody>
          <a:bodyPr/>
          <a:lstStyle/>
          <a:p>
            <a:pPr>
              <a:spcBef>
                <a:spcPts val="2400"/>
              </a:spcBef>
            </a:pPr>
            <a:r>
              <a:rPr lang="en-US" sz="3600" dirty="0">
                <a:latin typeface="Arial" panose="020B0604020202020204" pitchFamily="34" charset="0"/>
                <a:cs typeface="Arial" panose="020B0604020202020204" pitchFamily="34" charset="0"/>
              </a:rPr>
              <a:t> Questions?</a:t>
            </a:r>
          </a:p>
        </p:txBody>
      </p:sp>
    </p:spTree>
    <p:extLst>
      <p:ext uri="{BB962C8B-B14F-4D97-AF65-F5344CB8AC3E}">
        <p14:creationId xmlns:p14="http://schemas.microsoft.com/office/powerpoint/2010/main" val="423109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bwMode="auto">
          <a:xfrm>
            <a:off x="990600" y="3124200"/>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4400" b="1" dirty="0">
                <a:solidFill>
                  <a:schemeClr val="tx1"/>
                </a:solidFill>
              </a:rPr>
              <a:t>Part Two – Expert Training</a:t>
            </a:r>
          </a:p>
        </p:txBody>
      </p:sp>
    </p:spTree>
    <p:extLst>
      <p:ext uri="{BB962C8B-B14F-4D97-AF65-F5344CB8AC3E}">
        <p14:creationId xmlns:p14="http://schemas.microsoft.com/office/powerpoint/2010/main" val="3037049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934357" y="2169507"/>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159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Objectives</a:t>
            </a:r>
          </a:p>
        </p:txBody>
      </p:sp>
      <p:sp>
        <p:nvSpPr>
          <p:cNvPr id="3" name="Content Placeholder 2"/>
          <p:cNvSpPr>
            <a:spLocks noGrp="1"/>
          </p:cNvSpPr>
          <p:nvPr>
            <p:ph idx="1"/>
          </p:nvPr>
        </p:nvSpPr>
        <p:spPr>
          <a:xfrm>
            <a:off x="381000" y="1524002"/>
            <a:ext cx="8382000" cy="4602163"/>
          </a:xfrm>
        </p:spPr>
        <p:txBody>
          <a:bodyPr/>
          <a:lstStyle/>
          <a:p>
            <a:pPr lvl="0"/>
            <a:r>
              <a:rPr lang="en-US" sz="4000" dirty="0">
                <a:latin typeface="Arial" panose="020B0604020202020204" pitchFamily="34" charset="0"/>
                <a:cs typeface="Arial" panose="020B0604020202020204" pitchFamily="34" charset="0"/>
              </a:rPr>
              <a:t>By the end of this training, you will…</a:t>
            </a:r>
          </a:p>
          <a:p>
            <a:pPr lvl="1"/>
            <a:r>
              <a:rPr lang="en-US" sz="2800" dirty="0">
                <a:latin typeface="Arial" panose="020B0604020202020204" pitchFamily="34" charset="0"/>
                <a:cs typeface="Arial" panose="020B0604020202020204" pitchFamily="34" charset="0"/>
              </a:rPr>
              <a:t>Gain a functional understanding of the Ed-Fi Dashboards</a:t>
            </a:r>
          </a:p>
          <a:p>
            <a:pPr lvl="1"/>
            <a:r>
              <a:rPr lang="en-US" sz="2800" dirty="0">
                <a:latin typeface="Arial" panose="020B0604020202020204" pitchFamily="34" charset="0"/>
                <a:cs typeface="Arial" panose="020B0604020202020204" pitchFamily="34" charset="0"/>
              </a:rPr>
              <a:t>Have the knowledge to navigate the troubleshooting process and facilitate resolution</a:t>
            </a:r>
          </a:p>
          <a:p>
            <a:pPr lvl="1"/>
            <a:r>
              <a:rPr lang="en-US" sz="2800" dirty="0">
                <a:latin typeface="Arial" panose="020B0604020202020204" pitchFamily="34" charset="0"/>
                <a:cs typeface="Arial" panose="020B0604020202020204" pitchFamily="34" charset="0"/>
              </a:rPr>
              <a:t> Be an expert in the user experience of the Ed-Fi Dashboards</a:t>
            </a:r>
          </a:p>
          <a:p>
            <a:pPr marL="345972" lvl="1" indent="0">
              <a:buNone/>
            </a:pPr>
            <a:endParaRPr lang="en-US" sz="1800" dirty="0">
              <a:latin typeface="Arial" panose="020B0604020202020204" pitchFamily="34" charset="0"/>
              <a:cs typeface="Arial" panose="020B0604020202020204" pitchFamily="34" charset="0"/>
            </a:endParaRPr>
          </a:p>
          <a:p>
            <a:pPr lvl="1"/>
            <a:endParaRPr lang="en-US" sz="1800" dirty="0">
              <a:latin typeface="Arial" panose="020B0604020202020204" pitchFamily="34" charset="0"/>
              <a:cs typeface="Arial" panose="020B0604020202020204" pitchFamily="34" charset="0"/>
            </a:endParaRPr>
          </a:p>
          <a:p>
            <a:pPr marL="0" indent="0">
              <a:buNone/>
            </a:pPr>
            <a:endParaRPr lang="en-US" sz="1600" b="1" i="1" dirty="0">
              <a:latin typeface="Arial" panose="020B0604020202020204" pitchFamily="34" charset="0"/>
              <a:cs typeface="Arial" panose="020B0604020202020204" pitchFamily="34" charset="0"/>
            </a:endParaRPr>
          </a:p>
          <a:p>
            <a:pPr marL="345972" lvl="1" indent="0">
              <a:buNone/>
            </a:pPr>
            <a:endParaRPr lang="en-US" sz="1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4"/>
          </p:nvPr>
        </p:nvSpPr>
        <p:spPr>
          <a:xfrm>
            <a:off x="6590071" y="6629400"/>
            <a:ext cx="2209800" cy="304800"/>
          </a:xfrm>
        </p:spPr>
        <p:txBody>
          <a:bodyPr/>
          <a:lstStyle/>
          <a:p>
            <a:pPr>
              <a:defRPr/>
            </a:pPr>
            <a:fld id="{CD72049F-C3E8-4E7F-AB5A-4975E6929684}" type="slidenum">
              <a:rPr lang="en-US" smtClean="0"/>
              <a:pPr>
                <a:defRPr/>
              </a:pPr>
              <a:t>25</a:t>
            </a:fld>
            <a:r>
              <a:rPr lang="en-US" dirty="0"/>
              <a:t>z</a:t>
            </a:r>
          </a:p>
        </p:txBody>
      </p:sp>
    </p:spTree>
    <p:extLst>
      <p:ext uri="{BB962C8B-B14F-4D97-AF65-F5344CB8AC3E}">
        <p14:creationId xmlns:p14="http://schemas.microsoft.com/office/powerpoint/2010/main" val="4146678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922342" y="2572263"/>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8594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87" y="990600"/>
            <a:ext cx="8082742" cy="642851"/>
          </a:xfrm>
        </p:spPr>
        <p:txBody>
          <a:bodyPr/>
          <a:lstStyle/>
          <a:p>
            <a:r>
              <a:rPr lang="en-US" dirty="0"/>
              <a:t>The Basics of Metrics</a:t>
            </a:r>
          </a:p>
        </p:txBody>
      </p:sp>
      <p:sp>
        <p:nvSpPr>
          <p:cNvPr id="5" name="TextBox 4"/>
          <p:cNvSpPr txBox="1"/>
          <p:nvPr/>
        </p:nvSpPr>
        <p:spPr>
          <a:xfrm>
            <a:off x="381000" y="1828800"/>
            <a:ext cx="81534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Key metric calculations are defined at the student, school and district level</a:t>
            </a:r>
          </a:p>
          <a:p>
            <a:pPr marL="285750" indent="-285750">
              <a:buFont typeface="Arial" panose="020B0604020202020204" pitchFamily="34" charset="0"/>
              <a:buChar char="•"/>
            </a:pPr>
            <a:r>
              <a:rPr lang="en-US" dirty="0"/>
              <a:t>Only currently enrolled students are included in the dashboards</a:t>
            </a:r>
          </a:p>
          <a:p>
            <a:pPr marL="285750" indent="-285750">
              <a:buFont typeface="Arial" panose="020B0604020202020204" pitchFamily="34" charset="0"/>
              <a:buChar char="•"/>
            </a:pPr>
            <a:r>
              <a:rPr lang="en-US" dirty="0"/>
              <a:t>Data is updated as it arrives and each metric has its own date of refresh</a:t>
            </a:r>
          </a:p>
          <a:p>
            <a:pPr marL="285750" indent="-285750">
              <a:buFont typeface="Arial" panose="020B0604020202020204" pitchFamily="34" charset="0"/>
              <a:buChar char="•"/>
            </a:pPr>
            <a:r>
              <a:rPr lang="en-US" dirty="0"/>
              <a:t>Users can discern the latest time the data for a particular metric was loaded by looking at the context date next to the metric: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1295400" y="3657600"/>
            <a:ext cx="5791200" cy="2817659"/>
          </a:xfrm>
          <a:prstGeom prst="rect">
            <a:avLst/>
          </a:prstGeom>
        </p:spPr>
      </p:pic>
    </p:spTree>
    <p:extLst>
      <p:ext uri="{BB962C8B-B14F-4D97-AF65-F5344CB8AC3E}">
        <p14:creationId xmlns:p14="http://schemas.microsoft.com/office/powerpoint/2010/main" val="310432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8171656"/>
              </p:ext>
            </p:extLst>
          </p:nvPr>
        </p:nvGraphicFramePr>
        <p:xfrm>
          <a:off x="381000" y="1752600"/>
          <a:ext cx="8458200" cy="4105607"/>
        </p:xfrm>
        <a:graphic>
          <a:graphicData uri="http://schemas.openxmlformats.org/drawingml/2006/table">
            <a:tbl>
              <a:tblPr firstRow="1" bandRow="1">
                <a:tableStyleId>{5C22544A-7EE6-4342-B048-85BDC9FD1C3A}</a:tableStyleId>
              </a:tblPr>
              <a:tblGrid>
                <a:gridCol w="3775982">
                  <a:extLst>
                    <a:ext uri="{9D8B030D-6E8A-4147-A177-3AD203B41FA5}">
                      <a16:colId xmlns:a16="http://schemas.microsoft.com/office/drawing/2014/main" val="3669050238"/>
                    </a:ext>
                  </a:extLst>
                </a:gridCol>
                <a:gridCol w="4682218">
                  <a:extLst>
                    <a:ext uri="{9D8B030D-6E8A-4147-A177-3AD203B41FA5}">
                      <a16:colId xmlns:a16="http://schemas.microsoft.com/office/drawing/2014/main" val="1513632867"/>
                    </a:ext>
                  </a:extLst>
                </a:gridCol>
              </a:tblGrid>
              <a:tr h="445595">
                <a:tc>
                  <a:txBody>
                    <a:bodyPr/>
                    <a:lstStyle/>
                    <a:p>
                      <a:r>
                        <a:rPr lang="en-US" dirty="0">
                          <a:latin typeface="Arial" panose="020B0604020202020204" pitchFamily="34" charset="0"/>
                          <a:cs typeface="Arial" panose="020B0604020202020204" pitchFamily="34" charset="0"/>
                        </a:rPr>
                        <a:t>Type of Data</a:t>
                      </a:r>
                    </a:p>
                  </a:txBody>
                  <a:tcPr/>
                </a:tc>
                <a:tc>
                  <a:txBody>
                    <a:bodyPr/>
                    <a:lstStyle/>
                    <a:p>
                      <a:r>
                        <a:rPr lang="en-US" dirty="0">
                          <a:latin typeface="Arial" panose="020B0604020202020204" pitchFamily="34" charset="0"/>
                          <a:cs typeface="Arial" panose="020B0604020202020204" pitchFamily="34" charset="0"/>
                        </a:rPr>
                        <a:t>Update Frequency</a:t>
                      </a:r>
                    </a:p>
                  </a:txBody>
                  <a:tcPr/>
                </a:tc>
                <a:extLst>
                  <a:ext uri="{0D108BD9-81ED-4DB2-BD59-A6C34878D82A}">
                    <a16:rowId xmlns:a16="http://schemas.microsoft.com/office/drawing/2014/main" val="2026385150"/>
                  </a:ext>
                </a:extLst>
              </a:tr>
              <a:tr h="445595">
                <a:tc>
                  <a:txBody>
                    <a:bodyPr/>
                    <a:lstStyle/>
                    <a:p>
                      <a:r>
                        <a:rPr lang="en-US" dirty="0">
                          <a:latin typeface="Arial" panose="020B0604020202020204" pitchFamily="34" charset="0"/>
                          <a:cs typeface="Arial" panose="020B0604020202020204" pitchFamily="34" charset="0"/>
                        </a:rPr>
                        <a:t>Attendance</a:t>
                      </a:r>
                    </a:p>
                  </a:txBody>
                  <a:tcPr/>
                </a:tc>
                <a:tc>
                  <a:txBody>
                    <a:bodyPr/>
                    <a:lstStyle/>
                    <a:p>
                      <a:r>
                        <a:rPr lang="en-US" dirty="0">
                          <a:latin typeface="Arial" panose="020B0604020202020204" pitchFamily="34" charset="0"/>
                          <a:cs typeface="Arial" panose="020B0604020202020204" pitchFamily="34" charset="0"/>
                        </a:rPr>
                        <a:t>Nightly</a:t>
                      </a:r>
                    </a:p>
                  </a:txBody>
                  <a:tcPr/>
                </a:tc>
                <a:extLst>
                  <a:ext uri="{0D108BD9-81ED-4DB2-BD59-A6C34878D82A}">
                    <a16:rowId xmlns:a16="http://schemas.microsoft.com/office/drawing/2014/main" val="4169096937"/>
                  </a:ext>
                </a:extLst>
              </a:tr>
              <a:tr h="445595">
                <a:tc>
                  <a:txBody>
                    <a:bodyPr/>
                    <a:lstStyle/>
                    <a:p>
                      <a:r>
                        <a:rPr lang="en-US" dirty="0">
                          <a:latin typeface="Arial" panose="020B0604020202020204" pitchFamily="34" charset="0"/>
                          <a:cs typeface="Arial" panose="020B0604020202020204" pitchFamily="34" charset="0"/>
                        </a:rPr>
                        <a:t>Discipline</a:t>
                      </a:r>
                    </a:p>
                  </a:txBody>
                  <a:tcPr/>
                </a:tc>
                <a:tc>
                  <a:txBody>
                    <a:bodyPr/>
                    <a:lstStyle/>
                    <a:p>
                      <a:r>
                        <a:rPr lang="en-US">
                          <a:latin typeface="Arial" panose="020B0604020202020204" pitchFamily="34" charset="0"/>
                          <a:cs typeface="Arial" panose="020B0604020202020204" pitchFamily="34" charset="0"/>
                        </a:rPr>
                        <a:t>Nightly</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40724693"/>
                  </a:ext>
                </a:extLst>
              </a:tr>
              <a:tr h="494427">
                <a:tc>
                  <a:txBody>
                    <a:bodyPr/>
                    <a:lstStyle/>
                    <a:p>
                      <a:r>
                        <a:rPr lang="en-US" dirty="0">
                          <a:latin typeface="Arial" panose="020B0604020202020204" pitchFamily="34" charset="0"/>
                          <a:cs typeface="Arial" panose="020B0604020202020204" pitchFamily="34" charset="0"/>
                        </a:rPr>
                        <a:t>Enrollment </a:t>
                      </a:r>
                    </a:p>
                  </a:txBody>
                  <a:tcPr/>
                </a:tc>
                <a:tc>
                  <a:txBody>
                    <a:bodyPr/>
                    <a:lstStyle/>
                    <a:p>
                      <a:r>
                        <a:rPr lang="en-US" dirty="0">
                          <a:latin typeface="Arial" panose="020B0604020202020204" pitchFamily="34" charset="0"/>
                          <a:cs typeface="Arial" panose="020B0604020202020204" pitchFamily="34" charset="0"/>
                        </a:rPr>
                        <a:t>Nightly</a:t>
                      </a:r>
                    </a:p>
                  </a:txBody>
                  <a:tcPr/>
                </a:tc>
                <a:extLst>
                  <a:ext uri="{0D108BD9-81ED-4DB2-BD59-A6C34878D82A}">
                    <a16:rowId xmlns:a16="http://schemas.microsoft.com/office/drawing/2014/main" val="1954621736"/>
                  </a:ext>
                </a:extLst>
              </a:tr>
              <a:tr h="445595">
                <a:tc>
                  <a:txBody>
                    <a:bodyPr/>
                    <a:lstStyle/>
                    <a:p>
                      <a:r>
                        <a:rPr lang="en-US" dirty="0">
                          <a:latin typeface="Arial" panose="020B0604020202020204" pitchFamily="34" charset="0"/>
                          <a:cs typeface="Arial" panose="020B0604020202020204" pitchFamily="34" charset="0"/>
                        </a:rPr>
                        <a:t>Assessments </a:t>
                      </a:r>
                    </a:p>
                  </a:txBody>
                  <a:tcPr/>
                </a:tc>
                <a:tc>
                  <a:txBody>
                    <a:bodyPr/>
                    <a:lstStyle/>
                    <a:p>
                      <a:r>
                        <a:rPr lang="en-US" dirty="0">
                          <a:latin typeface="Arial" panose="020B0604020202020204" pitchFamily="34" charset="0"/>
                          <a:cs typeface="Arial" panose="020B0604020202020204" pitchFamily="34" charset="0"/>
                        </a:rPr>
                        <a:t>Included</a:t>
                      </a:r>
                      <a:r>
                        <a:rPr lang="en-US" baseline="0" dirty="0">
                          <a:latin typeface="Arial" panose="020B0604020202020204" pitchFamily="34" charset="0"/>
                          <a:cs typeface="Arial" panose="020B0604020202020204" pitchFamily="34" charset="0"/>
                        </a:rPr>
                        <a:t> in a weekly load as soon as the data files are available </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86597475"/>
                  </a:ext>
                </a:extLst>
              </a:tr>
              <a:tr h="445595">
                <a:tc>
                  <a:txBody>
                    <a:bodyPr/>
                    <a:lstStyle/>
                    <a:p>
                      <a:r>
                        <a:rPr lang="en-US" dirty="0">
                          <a:latin typeface="Arial" panose="020B0604020202020204" pitchFamily="34" charset="0"/>
                          <a:cs typeface="Arial" panose="020B0604020202020204" pitchFamily="34" charset="0"/>
                        </a:rPr>
                        <a:t>Grades and Courses</a:t>
                      </a:r>
                    </a:p>
                  </a:txBody>
                  <a:tcPr/>
                </a:tc>
                <a:tc>
                  <a:txBody>
                    <a:bodyPr/>
                    <a:lstStyle/>
                    <a:p>
                      <a:r>
                        <a:rPr lang="en-US" dirty="0">
                          <a:latin typeface="Arial" panose="020B0604020202020204" pitchFamily="34" charset="0"/>
                          <a:cs typeface="Arial" panose="020B0604020202020204" pitchFamily="34" charset="0"/>
                        </a:rPr>
                        <a:t>Included in a weekly load as soon as the data is loaded in SMS</a:t>
                      </a:r>
                    </a:p>
                  </a:txBody>
                  <a:tcPr/>
                </a:tc>
                <a:extLst>
                  <a:ext uri="{0D108BD9-81ED-4DB2-BD59-A6C34878D82A}">
                    <a16:rowId xmlns:a16="http://schemas.microsoft.com/office/drawing/2014/main" val="10005"/>
                  </a:ext>
                </a:extLst>
              </a:tr>
              <a:tr h="445595">
                <a:tc>
                  <a:txBody>
                    <a:bodyPr/>
                    <a:lstStyle/>
                    <a:p>
                      <a:r>
                        <a:rPr lang="en-US" dirty="0">
                          <a:latin typeface="Arial" panose="020B0604020202020204" pitchFamily="34" charset="0"/>
                          <a:cs typeface="Arial" panose="020B0604020202020204" pitchFamily="34" charset="0"/>
                        </a:rPr>
                        <a:t>Credits and Transcript data</a:t>
                      </a:r>
                    </a:p>
                  </a:txBody>
                  <a:tcPr/>
                </a:tc>
                <a:tc>
                  <a:txBody>
                    <a:bodyPr/>
                    <a:lstStyle/>
                    <a:p>
                      <a:r>
                        <a:rPr lang="en-US" dirty="0">
                          <a:latin typeface="Arial" panose="020B0604020202020204" pitchFamily="34" charset="0"/>
                          <a:cs typeface="Arial" panose="020B0604020202020204" pitchFamily="34" charset="0"/>
                        </a:rPr>
                        <a:t>At</a:t>
                      </a:r>
                      <a:r>
                        <a:rPr lang="en-US" baseline="0" dirty="0">
                          <a:latin typeface="Arial" panose="020B0604020202020204" pitchFamily="34" charset="0"/>
                          <a:cs typeface="Arial" panose="020B0604020202020204" pitchFamily="34" charset="0"/>
                        </a:rPr>
                        <a:t> the end of each school year</a:t>
                      </a: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445595">
                <a:tc>
                  <a:txBody>
                    <a:bodyPr/>
                    <a:lstStyle/>
                    <a:p>
                      <a:r>
                        <a:rPr lang="en-US" dirty="0">
                          <a:latin typeface="Arial" panose="020B0604020202020204" pitchFamily="34" charset="0"/>
                          <a:cs typeface="Arial" panose="020B0604020202020204" pitchFamily="34" charset="0"/>
                        </a:rPr>
                        <a:t>Student, Staff, and School Information</a:t>
                      </a:r>
                    </a:p>
                  </a:txBody>
                  <a:tcPr/>
                </a:tc>
                <a:tc>
                  <a:txBody>
                    <a:bodyPr/>
                    <a:lstStyle/>
                    <a:p>
                      <a:r>
                        <a:rPr lang="en-US" dirty="0">
                          <a:latin typeface="Arial" panose="020B0604020202020204" pitchFamily="34" charset="0"/>
                          <a:cs typeface="Arial" panose="020B0604020202020204" pitchFamily="34" charset="0"/>
                        </a:rPr>
                        <a:t>Nightly</a:t>
                      </a:r>
                    </a:p>
                  </a:txBody>
                  <a:tcPr/>
                </a:tc>
                <a:extLst>
                  <a:ext uri="{0D108BD9-81ED-4DB2-BD59-A6C34878D82A}">
                    <a16:rowId xmlns:a16="http://schemas.microsoft.com/office/drawing/2014/main" val="10007"/>
                  </a:ext>
                </a:extLst>
              </a:tr>
            </a:tbl>
          </a:graphicData>
        </a:graphic>
      </p:graphicFrame>
      <p:sp>
        <p:nvSpPr>
          <p:cNvPr id="5" name="Title 2"/>
          <p:cNvSpPr txBox="1">
            <a:spLocks/>
          </p:cNvSpPr>
          <p:nvPr/>
        </p:nvSpPr>
        <p:spPr bwMode="auto">
          <a:xfrm>
            <a:off x="1061258" y="920234"/>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dirty="0"/>
              <a:t>Frequency of Updates</a:t>
            </a:r>
          </a:p>
        </p:txBody>
      </p:sp>
    </p:spTree>
    <p:extLst>
      <p:ext uri="{BB962C8B-B14F-4D97-AF65-F5344CB8AC3E}">
        <p14:creationId xmlns:p14="http://schemas.microsoft.com/office/powerpoint/2010/main" val="518481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685800" y="2975020"/>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930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259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5808518" y="3199532"/>
            <a:ext cx="2743200" cy="144780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109841" y="726742"/>
            <a:ext cx="8082742" cy="642851"/>
          </a:xfrm>
        </p:spPr>
        <p:txBody>
          <a:bodyPr/>
          <a:lstStyle/>
          <a:p>
            <a:r>
              <a:rPr lang="en-US" dirty="0"/>
              <a:t>Goal Setting</a:t>
            </a:r>
          </a:p>
        </p:txBody>
      </p:sp>
      <p:sp>
        <p:nvSpPr>
          <p:cNvPr id="5" name="TextBox 4"/>
          <p:cNvSpPr txBox="1"/>
          <p:nvPr/>
        </p:nvSpPr>
        <p:spPr>
          <a:xfrm>
            <a:off x="457200" y="1447800"/>
            <a:ext cx="7467600" cy="1200329"/>
          </a:xfrm>
          <a:prstGeom prst="rect">
            <a:avLst/>
          </a:prstGeom>
          <a:noFill/>
        </p:spPr>
        <p:txBody>
          <a:bodyPr wrap="square" rtlCol="0">
            <a:spAutoFit/>
          </a:bodyPr>
          <a:lstStyle/>
          <a:p>
            <a:r>
              <a:rPr lang="en-US" dirty="0"/>
              <a:t>You have been provided with a goal planning handout which outlines SCS’s goal setting policies for various metrics.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7" name="Picture 6"/>
          <p:cNvPicPr>
            <a:picLocks noChangeAspect="1"/>
          </p:cNvPicPr>
          <p:nvPr/>
        </p:nvPicPr>
        <p:blipFill>
          <a:blip r:embed="rId3"/>
          <a:stretch>
            <a:fillRect/>
          </a:stretch>
        </p:blipFill>
        <p:spPr>
          <a:xfrm>
            <a:off x="457200" y="2477868"/>
            <a:ext cx="3810000" cy="3520695"/>
          </a:xfrm>
          <a:prstGeom prst="rect">
            <a:avLst/>
          </a:prstGeom>
          <a:ln>
            <a:solidFill>
              <a:schemeClr val="tx1"/>
            </a:solidFill>
          </a:ln>
        </p:spPr>
      </p:pic>
      <p:cxnSp>
        <p:nvCxnSpPr>
          <p:cNvPr id="9" name="Straight Arrow Connector 8"/>
          <p:cNvCxnSpPr/>
          <p:nvPr/>
        </p:nvCxnSpPr>
        <p:spPr>
          <a:xfrm flipH="1">
            <a:off x="4305300" y="3899054"/>
            <a:ext cx="11239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05500" y="3664212"/>
            <a:ext cx="2667000" cy="646331"/>
          </a:xfrm>
          <a:prstGeom prst="rect">
            <a:avLst/>
          </a:prstGeom>
          <a:noFill/>
          <a:ln>
            <a:noFill/>
          </a:ln>
        </p:spPr>
        <p:txBody>
          <a:bodyPr wrap="square" rtlCol="0">
            <a:spAutoFit/>
          </a:bodyPr>
          <a:lstStyle/>
          <a:p>
            <a:r>
              <a:rPr lang="en-US" b="1" dirty="0"/>
              <a:t>Goals that have been met are green ovals</a:t>
            </a:r>
          </a:p>
        </p:txBody>
      </p:sp>
      <p:grpSp>
        <p:nvGrpSpPr>
          <p:cNvPr id="16" name="Group 15"/>
          <p:cNvGrpSpPr/>
          <p:nvPr/>
        </p:nvGrpSpPr>
        <p:grpSpPr>
          <a:xfrm>
            <a:off x="5690755" y="4941744"/>
            <a:ext cx="2881745" cy="1066800"/>
            <a:chOff x="909205" y="5515748"/>
            <a:chExt cx="2881745" cy="1066800"/>
          </a:xfrm>
        </p:grpSpPr>
        <p:sp>
          <p:nvSpPr>
            <p:cNvPr id="15" name="Rectangle 14"/>
            <p:cNvSpPr/>
            <p:nvPr/>
          </p:nvSpPr>
          <p:spPr>
            <a:xfrm>
              <a:off x="909205" y="5515748"/>
              <a:ext cx="2881745" cy="10668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103168" y="5649237"/>
              <a:ext cx="2667000" cy="923330"/>
            </a:xfrm>
            <a:prstGeom prst="rect">
              <a:avLst/>
            </a:prstGeom>
            <a:noFill/>
          </p:spPr>
          <p:txBody>
            <a:bodyPr wrap="square" rtlCol="0">
              <a:spAutoFit/>
            </a:bodyPr>
            <a:lstStyle/>
            <a:p>
              <a:r>
                <a:rPr lang="en-US" b="1" dirty="0"/>
                <a:t>Goals that have not been met are red rectangles</a:t>
              </a:r>
            </a:p>
          </p:txBody>
        </p:sp>
      </p:grpSp>
      <p:cxnSp>
        <p:nvCxnSpPr>
          <p:cNvPr id="20" name="Straight Arrow Connector 19"/>
          <p:cNvCxnSpPr/>
          <p:nvPr/>
        </p:nvCxnSpPr>
        <p:spPr>
          <a:xfrm flipH="1">
            <a:off x="4375439" y="5776708"/>
            <a:ext cx="112395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358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706582" y="3385248"/>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77134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087" y="990600"/>
            <a:ext cx="8082742" cy="642851"/>
          </a:xfrm>
        </p:spPr>
        <p:txBody>
          <a:bodyPr/>
          <a:lstStyle/>
          <a:p>
            <a:r>
              <a:rPr lang="en-US" dirty="0"/>
              <a:t>User Roles and Corresponding Claims</a:t>
            </a:r>
          </a:p>
        </p:txBody>
      </p:sp>
      <p:sp>
        <p:nvSpPr>
          <p:cNvPr id="5" name="TextBox 4"/>
          <p:cNvSpPr txBox="1"/>
          <p:nvPr/>
        </p:nvSpPr>
        <p:spPr>
          <a:xfrm>
            <a:off x="381000" y="1828800"/>
            <a:ext cx="8153400" cy="2862322"/>
          </a:xfrm>
          <a:prstGeom prst="rect">
            <a:avLst/>
          </a:prstGeom>
          <a:noFill/>
        </p:spPr>
        <p:txBody>
          <a:bodyPr wrap="square" rtlCol="0">
            <a:spAutoFit/>
          </a:bodyPr>
          <a:lstStyle/>
          <a:p>
            <a:endParaRPr lang="en-US" dirty="0"/>
          </a:p>
          <a:p>
            <a:r>
              <a:rPr lang="en-US" dirty="0"/>
              <a:t>The following impact what a user has access to when they login to Ed-Fi:</a:t>
            </a:r>
          </a:p>
          <a:p>
            <a:endParaRPr lang="en-US" dirty="0"/>
          </a:p>
          <a:p>
            <a:pPr marL="285750" indent="-285750">
              <a:buFont typeface="Arial" panose="020B0604020202020204" pitchFamily="34" charset="0"/>
              <a:buChar char="•"/>
            </a:pPr>
            <a:r>
              <a:rPr lang="en-US" b="1" dirty="0"/>
              <a:t>Level of Access – </a:t>
            </a:r>
            <a:r>
              <a:rPr lang="en-US" dirty="0"/>
              <a:t>this is defined by the Active Directory group assignment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School Assignments – </a:t>
            </a:r>
            <a:r>
              <a:rPr lang="en-US" dirty="0"/>
              <a:t>a user will have access to schools based on assignments in SMS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Course and Students - </a:t>
            </a:r>
            <a:r>
              <a:rPr lang="en-US" dirty="0"/>
              <a:t> a user will see courses and students based on assignments in SMS</a:t>
            </a:r>
            <a:endParaRPr lang="en-US" b="1" dirty="0"/>
          </a:p>
        </p:txBody>
      </p:sp>
    </p:spTree>
    <p:extLst>
      <p:ext uri="{BB962C8B-B14F-4D97-AF65-F5344CB8AC3E}">
        <p14:creationId xmlns:p14="http://schemas.microsoft.com/office/powerpoint/2010/main" val="309130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Footprints</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General Troubleshooting</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762000" y="3833888"/>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3834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9841" y="726742"/>
            <a:ext cx="8082742" cy="642851"/>
          </a:xfrm>
        </p:spPr>
        <p:txBody>
          <a:bodyPr/>
          <a:lstStyle/>
          <a:p>
            <a:r>
              <a:rPr lang="en-US" dirty="0"/>
              <a:t>General Troubleshooting</a:t>
            </a:r>
          </a:p>
        </p:txBody>
      </p:sp>
      <p:sp>
        <p:nvSpPr>
          <p:cNvPr id="13" name="Rectangle 12"/>
          <p:cNvSpPr/>
          <p:nvPr/>
        </p:nvSpPr>
        <p:spPr>
          <a:xfrm>
            <a:off x="1930030" y="1557752"/>
            <a:ext cx="7213970" cy="1569660"/>
          </a:xfrm>
          <a:prstGeom prst="rect">
            <a:avLst/>
          </a:prstGeom>
        </p:spPr>
        <p:txBody>
          <a:bodyPr wrap="square">
            <a:spAutoFit/>
          </a:bodyPr>
          <a:lstStyle/>
          <a:p>
            <a:pPr lvl="2"/>
            <a:r>
              <a:rPr lang="en-US" dirty="0"/>
              <a:t>Users will often request a feature that already exists. If this is the case, user may need additional explanation. If it is a true feature request, request that the user submit a ticket through Footprints </a:t>
            </a:r>
          </a:p>
          <a:p>
            <a:pPr lvl="2"/>
            <a:endParaRPr lang="en-US" sz="2400" dirty="0">
              <a:solidFill>
                <a:schemeClr val="tx1">
                  <a:lumMod val="75000"/>
                  <a:lumOff val="25000"/>
                </a:schemeClr>
              </a:solidFill>
              <a:latin typeface="Calibri" pitchFamily="34" charset="0"/>
            </a:endParaRPr>
          </a:p>
        </p:txBody>
      </p:sp>
      <p:sp>
        <p:nvSpPr>
          <p:cNvPr id="18" name="Rounded Rectangle 8"/>
          <p:cNvSpPr/>
          <p:nvPr/>
        </p:nvSpPr>
        <p:spPr>
          <a:xfrm>
            <a:off x="152400" y="1537207"/>
            <a:ext cx="2514600" cy="1143000"/>
          </a:xfrm>
          <a:prstGeom prst="roundRect">
            <a:avLst/>
          </a:prstGeom>
          <a:solidFill>
            <a:schemeClr val="accent1">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itchFamily="34" charset="0"/>
              </a:rPr>
              <a:t>Request</a:t>
            </a:r>
          </a:p>
        </p:txBody>
      </p:sp>
      <p:sp>
        <p:nvSpPr>
          <p:cNvPr id="20" name="Rounded Rectangle 9"/>
          <p:cNvSpPr/>
          <p:nvPr/>
        </p:nvSpPr>
        <p:spPr>
          <a:xfrm>
            <a:off x="187036" y="3227325"/>
            <a:ext cx="2514600" cy="1143000"/>
          </a:xfrm>
          <a:prstGeom prst="roundRect">
            <a:avLst/>
          </a:prstGeom>
          <a:solidFill>
            <a:schemeClr val="accent1">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itchFamily="34" charset="0"/>
              </a:rPr>
              <a:t>Question</a:t>
            </a:r>
          </a:p>
        </p:txBody>
      </p:sp>
      <p:sp>
        <p:nvSpPr>
          <p:cNvPr id="23" name="Rounded Rectangle 10"/>
          <p:cNvSpPr/>
          <p:nvPr/>
        </p:nvSpPr>
        <p:spPr>
          <a:xfrm>
            <a:off x="187036" y="4953000"/>
            <a:ext cx="2514600" cy="1143000"/>
          </a:xfrm>
          <a:prstGeom prst="roundRect">
            <a:avLst/>
          </a:prstGeom>
          <a:solidFill>
            <a:schemeClr val="accent1">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itchFamily="34" charset="0"/>
              </a:rPr>
              <a:t>Problem</a:t>
            </a:r>
          </a:p>
        </p:txBody>
      </p:sp>
      <p:sp>
        <p:nvSpPr>
          <p:cNvPr id="24" name="Rectangle 23"/>
          <p:cNvSpPr/>
          <p:nvPr/>
        </p:nvSpPr>
        <p:spPr>
          <a:xfrm>
            <a:off x="2209800" y="3219072"/>
            <a:ext cx="7010400" cy="923330"/>
          </a:xfrm>
          <a:prstGeom prst="rect">
            <a:avLst/>
          </a:prstGeom>
        </p:spPr>
        <p:txBody>
          <a:bodyPr wrap="square">
            <a:spAutoFit/>
          </a:bodyPr>
          <a:lstStyle/>
          <a:p>
            <a:pPr marL="546765" lvl="1">
              <a:buSzPct val="100000"/>
            </a:pPr>
            <a:r>
              <a:rPr lang="en-US" dirty="0"/>
              <a:t>The user’s question may be something that was covered in dashboard training. Reference training materials on the Ed-Fi Online Resource Center </a:t>
            </a:r>
            <a:r>
              <a:rPr lang="en-US" dirty="0">
                <a:hlinkClick r:id="rId3"/>
              </a:rPr>
              <a:t>www.scsk12.org/edfi</a:t>
            </a:r>
            <a:endParaRPr lang="en-US" dirty="0"/>
          </a:p>
        </p:txBody>
      </p:sp>
      <p:sp>
        <p:nvSpPr>
          <p:cNvPr id="25" name="Rectangle 24"/>
          <p:cNvSpPr/>
          <p:nvPr/>
        </p:nvSpPr>
        <p:spPr>
          <a:xfrm>
            <a:off x="2133601" y="4689520"/>
            <a:ext cx="6934200" cy="2031325"/>
          </a:xfrm>
          <a:prstGeom prst="rect">
            <a:avLst/>
          </a:prstGeom>
        </p:spPr>
        <p:txBody>
          <a:bodyPr wrap="square">
            <a:spAutoFit/>
          </a:bodyPr>
          <a:lstStyle/>
          <a:p>
            <a:pPr marL="571500" lvl="1">
              <a:buClr>
                <a:srgbClr val="5B9BD5"/>
              </a:buClr>
              <a:buSzPct val="100000"/>
            </a:pPr>
            <a:r>
              <a:rPr lang="en-US" dirty="0"/>
              <a:t>Users may assume the data has a problem when in fact they need additional explanation or retraining. If this is not the case and there is a true issue with the dashboards request that the user submit a ticket through Footprints. If the user has a concern about the data appearing inaccurate or incomplete, be sure to check the original source (SMS, MLP, etc.)</a:t>
            </a:r>
          </a:p>
        </p:txBody>
      </p:sp>
      <p:sp>
        <p:nvSpPr>
          <p:cNvPr id="9" name="Rounded Rectangle 8"/>
          <p:cNvSpPr/>
          <p:nvPr/>
        </p:nvSpPr>
        <p:spPr>
          <a:xfrm>
            <a:off x="187036" y="1530280"/>
            <a:ext cx="2514600" cy="1143000"/>
          </a:xfrm>
          <a:prstGeom prst="roundRect">
            <a:avLst/>
          </a:prstGeom>
          <a:solidFill>
            <a:schemeClr val="accent1">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itchFamily="34" charset="0"/>
              </a:rPr>
              <a:t>Request</a:t>
            </a:r>
          </a:p>
        </p:txBody>
      </p:sp>
      <p:sp>
        <p:nvSpPr>
          <p:cNvPr id="10" name="Rounded Rectangle 9"/>
          <p:cNvSpPr/>
          <p:nvPr/>
        </p:nvSpPr>
        <p:spPr>
          <a:xfrm>
            <a:off x="187036" y="3238177"/>
            <a:ext cx="2514600" cy="1143000"/>
          </a:xfrm>
          <a:prstGeom prst="roundRect">
            <a:avLst/>
          </a:prstGeom>
          <a:solidFill>
            <a:schemeClr val="accent1">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itchFamily="34" charset="0"/>
              </a:rPr>
              <a:t>Question</a:t>
            </a:r>
          </a:p>
        </p:txBody>
      </p:sp>
      <p:sp>
        <p:nvSpPr>
          <p:cNvPr id="11" name="Rounded Rectangle 10"/>
          <p:cNvSpPr/>
          <p:nvPr/>
        </p:nvSpPr>
        <p:spPr>
          <a:xfrm>
            <a:off x="187036" y="4946073"/>
            <a:ext cx="2514600" cy="1143000"/>
          </a:xfrm>
          <a:prstGeom prst="roundRect">
            <a:avLst/>
          </a:prstGeom>
          <a:solidFill>
            <a:schemeClr val="accent1">
              <a:lumMod val="75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libri" pitchFamily="34" charset="0"/>
              </a:rPr>
              <a:t>Problem</a:t>
            </a:r>
          </a:p>
        </p:txBody>
      </p:sp>
    </p:spTree>
    <p:extLst>
      <p:ext uri="{BB962C8B-B14F-4D97-AF65-F5344CB8AC3E}">
        <p14:creationId xmlns:p14="http://schemas.microsoft.com/office/powerpoint/2010/main" val="35300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9841" y="726742"/>
            <a:ext cx="8082742" cy="642851"/>
          </a:xfrm>
        </p:spPr>
        <p:txBody>
          <a:bodyPr/>
          <a:lstStyle/>
          <a:p>
            <a:r>
              <a:rPr lang="en-US" dirty="0"/>
              <a:t>General Troubleshooting</a:t>
            </a:r>
          </a:p>
        </p:txBody>
      </p:sp>
      <p:graphicFrame>
        <p:nvGraphicFramePr>
          <p:cNvPr id="2" name="Table 1"/>
          <p:cNvGraphicFramePr>
            <a:graphicFrameLocks noGrp="1"/>
          </p:cNvGraphicFramePr>
          <p:nvPr>
            <p:extLst>
              <p:ext uri="{D42A27DB-BD31-4B8C-83A1-F6EECF244321}">
                <p14:modId xmlns:p14="http://schemas.microsoft.com/office/powerpoint/2010/main" val="616651493"/>
              </p:ext>
            </p:extLst>
          </p:nvPr>
        </p:nvGraphicFramePr>
        <p:xfrm>
          <a:off x="745958" y="1576678"/>
          <a:ext cx="7680157" cy="5048182"/>
        </p:xfrm>
        <a:graphic>
          <a:graphicData uri="http://schemas.openxmlformats.org/drawingml/2006/table">
            <a:tbl>
              <a:tblPr firstRow="1" bandRow="1">
                <a:tableStyleId>{5C22544A-7EE6-4342-B048-85BDC9FD1C3A}</a:tableStyleId>
              </a:tblPr>
              <a:tblGrid>
                <a:gridCol w="2288868">
                  <a:extLst>
                    <a:ext uri="{9D8B030D-6E8A-4147-A177-3AD203B41FA5}">
                      <a16:colId xmlns:a16="http://schemas.microsoft.com/office/drawing/2014/main" val="4118653924"/>
                    </a:ext>
                  </a:extLst>
                </a:gridCol>
                <a:gridCol w="2604575">
                  <a:extLst>
                    <a:ext uri="{9D8B030D-6E8A-4147-A177-3AD203B41FA5}">
                      <a16:colId xmlns:a16="http://schemas.microsoft.com/office/drawing/2014/main" val="1332181305"/>
                    </a:ext>
                  </a:extLst>
                </a:gridCol>
                <a:gridCol w="2786714">
                  <a:extLst>
                    <a:ext uri="{9D8B030D-6E8A-4147-A177-3AD203B41FA5}">
                      <a16:colId xmlns:a16="http://schemas.microsoft.com/office/drawing/2014/main" val="1025217597"/>
                    </a:ext>
                  </a:extLst>
                </a:gridCol>
              </a:tblGrid>
              <a:tr h="489334">
                <a:tc>
                  <a:txBody>
                    <a:bodyPr/>
                    <a:lstStyle/>
                    <a:p>
                      <a:pPr algn="ctr"/>
                      <a:r>
                        <a:rPr lang="en-US" sz="1800" dirty="0">
                          <a:latin typeface="Arial" panose="020B0604020202020204" pitchFamily="34" charset="0"/>
                          <a:cs typeface="Arial" panose="020B0604020202020204" pitchFamily="34" charset="0"/>
                        </a:rPr>
                        <a:t>Problem</a:t>
                      </a:r>
                    </a:p>
                  </a:txBody>
                  <a:tcPr/>
                </a:tc>
                <a:tc>
                  <a:txBody>
                    <a:bodyPr/>
                    <a:lstStyle/>
                    <a:p>
                      <a:pPr algn="ctr"/>
                      <a:r>
                        <a:rPr lang="en-US" sz="1800" dirty="0">
                          <a:latin typeface="Arial" panose="020B0604020202020204" pitchFamily="34" charset="0"/>
                          <a:cs typeface="Arial" panose="020B0604020202020204" pitchFamily="34" charset="0"/>
                        </a:rPr>
                        <a:t>Possible</a:t>
                      </a:r>
                      <a:r>
                        <a:rPr lang="en-US" sz="1800" baseline="0" dirty="0">
                          <a:latin typeface="Arial" panose="020B0604020202020204" pitchFamily="34" charset="0"/>
                          <a:cs typeface="Arial" panose="020B0604020202020204" pitchFamily="34" charset="0"/>
                        </a:rPr>
                        <a:t> Cause</a:t>
                      </a:r>
                      <a:endParaRPr lang="en-US" sz="1800" dirty="0">
                        <a:latin typeface="Arial" panose="020B0604020202020204" pitchFamily="34" charset="0"/>
                        <a:cs typeface="Arial" panose="020B0604020202020204" pitchFamily="34" charset="0"/>
                      </a:endParaRPr>
                    </a:p>
                  </a:txBody>
                  <a:tcPr/>
                </a:tc>
                <a:tc>
                  <a:txBody>
                    <a:bodyPr/>
                    <a:lstStyle/>
                    <a:p>
                      <a:pPr marL="0" marR="0" lvl="0" indent="0" algn="ctr" defTabSz="432465"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Resolution</a:t>
                      </a:r>
                    </a:p>
                  </a:txBody>
                  <a:tcPr/>
                </a:tc>
                <a:extLst>
                  <a:ext uri="{0D108BD9-81ED-4DB2-BD59-A6C34878D82A}">
                    <a16:rowId xmlns:a16="http://schemas.microsoft.com/office/drawing/2014/main" val="775234567"/>
                  </a:ext>
                </a:extLst>
              </a:tr>
              <a:tr h="1812213">
                <a:tc>
                  <a:txBody>
                    <a:bodyPr/>
                    <a:lstStyle/>
                    <a:p>
                      <a:pPr marL="0" marR="0" lvl="0" indent="0" algn="l" defTabSz="432465"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User unable to log in</a:t>
                      </a:r>
                    </a:p>
                    <a:p>
                      <a:pPr marL="0" marR="0" lvl="0" indent="0" algn="l" defTabSz="432465"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txBody>
                  <a:tcPr/>
                </a:tc>
                <a:tc>
                  <a:txBody>
                    <a:bodyPr/>
                    <a:lstStyle/>
                    <a:p>
                      <a:pPr marL="481935" lvl="0" indent="-304800">
                        <a:spcBef>
                          <a:spcPts val="0"/>
                        </a:spcBef>
                        <a:spcAft>
                          <a:spcPts val="600"/>
                        </a:spcAft>
                        <a:buClr>
                          <a:srgbClr val="5B9BD5"/>
                        </a:buClr>
                        <a:buFont typeface="Calibri"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Contract date has not begun</a:t>
                      </a:r>
                    </a:p>
                    <a:p>
                      <a:pPr marL="481935" lvl="0" indent="-304800">
                        <a:spcBef>
                          <a:spcPts val="0"/>
                        </a:spcBef>
                        <a:spcAft>
                          <a:spcPts val="600"/>
                        </a:spcAft>
                        <a:buClr>
                          <a:srgbClr val="5B9BD5"/>
                        </a:buClr>
                        <a:buFont typeface="Calibri"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User has not been added to HR and/or SIS</a:t>
                      </a:r>
                    </a:p>
                    <a:p>
                      <a:pPr marL="481935" lvl="0" indent="-304800">
                        <a:spcBef>
                          <a:spcPts val="0"/>
                        </a:spcBef>
                        <a:spcAft>
                          <a:spcPts val="600"/>
                        </a:spcAft>
                        <a:buClr>
                          <a:srgbClr val="5B9BD5"/>
                        </a:buClr>
                        <a:buFont typeface="Calibri"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User recently transferred to or</a:t>
                      </a:r>
                      <a:r>
                        <a:rPr lang="en-US" sz="1200" baseline="0" dirty="0">
                          <a:solidFill>
                            <a:schemeClr val="tx1">
                              <a:lumMod val="75000"/>
                              <a:lumOff val="25000"/>
                            </a:schemeClr>
                          </a:solidFill>
                          <a:latin typeface="Arial" panose="020B0604020202020204" pitchFamily="34" charset="0"/>
                          <a:cs typeface="Arial" panose="020B0604020202020204" pitchFamily="34" charset="0"/>
                        </a:rPr>
                        <a:t> changed roles at the school</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a:txBody>
                  <a:tcPr/>
                </a:tc>
                <a:tc>
                  <a:txBody>
                    <a:bodyPr/>
                    <a:lstStyle/>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r>
                        <a:rPr lang="en-US" sz="1200" dirty="0">
                          <a:solidFill>
                            <a:schemeClr val="tx1">
                              <a:lumMod val="75000"/>
                              <a:lumOff val="25000"/>
                            </a:schemeClr>
                          </a:solidFill>
                          <a:latin typeface="Arial" panose="020B0604020202020204" pitchFamily="34" charset="0"/>
                          <a:cs typeface="Arial" panose="020B0604020202020204" pitchFamily="34" charset="0"/>
                        </a:rPr>
                        <a:t>Ensure any outdated SMS roles have been deactivated</a:t>
                      </a:r>
                    </a:p>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r>
                        <a:rPr lang="en-US" sz="1200" dirty="0">
                          <a:solidFill>
                            <a:schemeClr val="tx1">
                              <a:lumMod val="75000"/>
                              <a:lumOff val="25000"/>
                            </a:schemeClr>
                          </a:solidFill>
                          <a:latin typeface="Arial" panose="020B0604020202020204" pitchFamily="34" charset="0"/>
                          <a:cs typeface="Arial" panose="020B0604020202020204" pitchFamily="34" charset="0"/>
                        </a:rPr>
                        <a:t>Suggest</a:t>
                      </a:r>
                      <a:r>
                        <a:rPr lang="en-US" sz="1200" baseline="0" dirty="0">
                          <a:solidFill>
                            <a:schemeClr val="tx1">
                              <a:lumMod val="75000"/>
                              <a:lumOff val="25000"/>
                            </a:schemeClr>
                          </a:solidFill>
                          <a:latin typeface="Arial" panose="020B0604020202020204" pitchFamily="34" charset="0"/>
                          <a:cs typeface="Arial" panose="020B0604020202020204" pitchFamily="34" charset="0"/>
                        </a:rPr>
                        <a:t> user open a Footprints ticket</a:t>
                      </a:r>
                    </a:p>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endParaRPr lang="en-US" sz="1200" baseline="0" dirty="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432465"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lumOff val="25000"/>
                          </a:schemeClr>
                        </a:solidFill>
                        <a:latin typeface="Arial" panose="020B0604020202020204" pitchFamily="34" charset="0"/>
                        <a:cs typeface="Arial" panose="020B0604020202020204" pitchFamily="34" charset="0"/>
                      </a:endParaRPr>
                    </a:p>
                    <a:p>
                      <a:pPr marL="0" marR="0" lvl="0" indent="0" algn="l" defTabSz="432465" rtl="0" eaLnBrk="1" fontAlgn="auto" latinLnBrk="0" hangingPunct="1">
                        <a:lnSpc>
                          <a:spcPct val="100000"/>
                        </a:lnSpc>
                        <a:spcBef>
                          <a:spcPts val="0"/>
                        </a:spcBef>
                        <a:spcAft>
                          <a:spcPts val="0"/>
                        </a:spcAft>
                        <a:buClrTx/>
                        <a:buSzTx/>
                        <a:buFontTx/>
                        <a:buNone/>
                        <a:tabLst/>
                        <a:defRPr/>
                      </a:pPr>
                      <a:endParaRPr lang="en-US" sz="12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521586"/>
                  </a:ext>
                </a:extLst>
              </a:tr>
              <a:tr h="1217581">
                <a:tc>
                  <a:txBody>
                    <a:bodyPr/>
                    <a:lstStyle/>
                    <a:p>
                      <a:pPr marL="0" marR="0" lvl="0" indent="0" algn="l" defTabSz="432465"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Teachers or students not assigned to the correct courses</a:t>
                      </a:r>
                    </a:p>
                  </a:txBody>
                  <a:tcPr/>
                </a:tc>
                <a:tc>
                  <a:txBody>
                    <a:bodyPr/>
                    <a:lstStyle/>
                    <a:p>
                      <a:pPr marL="481935" lvl="0" indent="-304800">
                        <a:spcBef>
                          <a:spcPts val="0"/>
                        </a:spcBef>
                        <a:spcAft>
                          <a:spcPts val="600"/>
                        </a:spcAft>
                        <a:buClr>
                          <a:srgbClr val="5B9BD5"/>
                        </a:buClr>
                        <a:buFont typeface="Calibri" pitchFamily="34" charset="0"/>
                        <a:buChar char="–"/>
                      </a:pPr>
                      <a:r>
                        <a:rPr lang="en-US" sz="1200" dirty="0">
                          <a:latin typeface="Arial" panose="020B0604020202020204" pitchFamily="34" charset="0"/>
                          <a:cs typeface="Arial" panose="020B0604020202020204" pitchFamily="34" charset="0"/>
                        </a:rPr>
                        <a:t>Class</a:t>
                      </a:r>
                      <a:r>
                        <a:rPr lang="en-US" sz="1200" baseline="0" dirty="0">
                          <a:latin typeface="Arial" panose="020B0604020202020204" pitchFamily="34" charset="0"/>
                          <a:cs typeface="Arial" panose="020B0604020202020204" pitchFamily="34" charset="0"/>
                        </a:rPr>
                        <a:t> assignment still being updated in SIS </a:t>
                      </a:r>
                    </a:p>
                    <a:p>
                      <a:pPr marL="481935" lvl="0" indent="-304800">
                        <a:spcBef>
                          <a:spcPts val="0"/>
                        </a:spcBef>
                        <a:spcAft>
                          <a:spcPts val="600"/>
                        </a:spcAft>
                        <a:buClr>
                          <a:srgbClr val="5B9BD5"/>
                        </a:buClr>
                        <a:buFont typeface="Calibri" pitchFamily="34" charset="0"/>
                        <a:buChar char="–"/>
                      </a:pPr>
                      <a:r>
                        <a:rPr lang="en-US" sz="1200" baseline="0" dirty="0">
                          <a:latin typeface="Arial" panose="020B0604020202020204" pitchFamily="34" charset="0"/>
                          <a:cs typeface="Arial" panose="020B0604020202020204" pitchFamily="34" charset="0"/>
                        </a:rPr>
                        <a:t>May need to update exit and entry dates in SIS</a:t>
                      </a:r>
                    </a:p>
                  </a:txBody>
                  <a:tcPr/>
                </a:tc>
                <a:tc>
                  <a:txBody>
                    <a:bodyPr/>
                    <a:lstStyle/>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r>
                        <a:rPr lang="en-US" sz="1200" baseline="0" dirty="0">
                          <a:latin typeface="Arial" panose="020B0604020202020204" pitchFamily="34" charset="0"/>
                          <a:cs typeface="Arial" panose="020B0604020202020204" pitchFamily="34" charset="0"/>
                        </a:rPr>
                        <a:t>Recommend waiting for data to stabilize (wait a few days and re-review)</a:t>
                      </a:r>
                    </a:p>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r>
                        <a:rPr lang="en-US" sz="1200" baseline="0" dirty="0">
                          <a:latin typeface="Arial" panose="020B0604020202020204" pitchFamily="34" charset="0"/>
                          <a:cs typeface="Arial" panose="020B0604020202020204" pitchFamily="34" charset="0"/>
                        </a:rPr>
                        <a:t>Review SIS for entry and exit dates (SIS Admin)</a:t>
                      </a:r>
                    </a:p>
                  </a:txBody>
                  <a:tcPr/>
                </a:tc>
                <a:extLst>
                  <a:ext uri="{0D108BD9-81ED-4DB2-BD59-A6C34878D82A}">
                    <a16:rowId xmlns:a16="http://schemas.microsoft.com/office/drawing/2014/main" val="1696396406"/>
                  </a:ext>
                </a:extLst>
              </a:tr>
              <a:tr h="764527">
                <a:tc>
                  <a:txBody>
                    <a:bodyPr/>
                    <a:lstStyle/>
                    <a:p>
                      <a:pPr marL="0" marR="0" lvl="0" indent="0" algn="l" defTabSz="432465"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Incomplete student/parent records</a:t>
                      </a:r>
                    </a:p>
                    <a:p>
                      <a:endParaRPr lang="en-US" sz="1200" dirty="0">
                        <a:latin typeface="Arial" panose="020B0604020202020204" pitchFamily="34" charset="0"/>
                        <a:cs typeface="Arial" panose="020B0604020202020204" pitchFamily="34" charset="0"/>
                      </a:endParaRPr>
                    </a:p>
                  </a:txBody>
                  <a:tcPr/>
                </a:tc>
                <a:tc>
                  <a:txBody>
                    <a:bodyPr/>
                    <a:lstStyle/>
                    <a:p>
                      <a:pPr marL="481935" lvl="0" indent="-304800">
                        <a:spcBef>
                          <a:spcPts val="0"/>
                        </a:spcBef>
                        <a:spcAft>
                          <a:spcPts val="600"/>
                        </a:spcAft>
                        <a:buClr>
                          <a:srgbClr val="5B9BD5"/>
                        </a:buClr>
                        <a:buFont typeface="Calibri"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Records</a:t>
                      </a:r>
                      <a:r>
                        <a:rPr lang="en-US" sz="1200" baseline="0" dirty="0">
                          <a:solidFill>
                            <a:schemeClr val="tx1">
                              <a:lumMod val="75000"/>
                              <a:lumOff val="25000"/>
                            </a:schemeClr>
                          </a:solidFill>
                          <a:latin typeface="Arial" panose="020B0604020202020204" pitchFamily="34" charset="0"/>
                          <a:cs typeface="Arial" panose="020B0604020202020204" pitchFamily="34" charset="0"/>
                        </a:rPr>
                        <a:t> not </a:t>
                      </a:r>
                      <a:r>
                        <a:rPr lang="en-US" sz="1200" baseline="0">
                          <a:solidFill>
                            <a:schemeClr val="tx1">
                              <a:lumMod val="75000"/>
                              <a:lumOff val="25000"/>
                            </a:schemeClr>
                          </a:solidFill>
                          <a:latin typeface="Arial" panose="020B0604020202020204" pitchFamily="34" charset="0"/>
                          <a:cs typeface="Arial" panose="020B0604020202020204" pitchFamily="34" charset="0"/>
                        </a:rPr>
                        <a:t>yet entered into SIS</a:t>
                      </a:r>
                      <a:endParaRPr lang="en-US" sz="1200" dirty="0">
                        <a:latin typeface="Arial" panose="020B0604020202020204" pitchFamily="34" charset="0"/>
                        <a:cs typeface="Arial" panose="020B0604020202020204" pitchFamily="34" charset="0"/>
                      </a:endParaRPr>
                    </a:p>
                  </a:txBody>
                  <a:tcPr/>
                </a:tc>
                <a:tc>
                  <a:txBody>
                    <a:bodyPr/>
                    <a:lstStyle/>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r>
                        <a:rPr lang="en-US" sz="1200" baseline="0" dirty="0">
                          <a:latin typeface="Arial" panose="020B0604020202020204" pitchFamily="34" charset="0"/>
                          <a:cs typeface="Arial" panose="020B0604020202020204" pitchFamily="34" charset="0"/>
                        </a:rPr>
                        <a:t>Check with the school SIS Admin to determine if the records have been entered and are up to date. </a:t>
                      </a:r>
                    </a:p>
                  </a:txBody>
                  <a:tcPr/>
                </a:tc>
                <a:extLst>
                  <a:ext uri="{0D108BD9-81ED-4DB2-BD59-A6C34878D82A}">
                    <a16:rowId xmlns:a16="http://schemas.microsoft.com/office/drawing/2014/main" val="2402619641"/>
                  </a:ext>
                </a:extLst>
              </a:tr>
              <a:tr h="764527">
                <a:tc>
                  <a:txBody>
                    <a:bodyPr/>
                    <a:lstStyle/>
                    <a:p>
                      <a:pPr marL="0" marR="0" lvl="0" indent="0" algn="l" defTabSz="432465"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Missing transcript data for transfer students/incorrect credit accumulation</a:t>
                      </a:r>
                    </a:p>
                  </a:txBody>
                  <a:tcPr/>
                </a:tc>
                <a:tc>
                  <a:txBody>
                    <a:bodyPr/>
                    <a:lstStyle/>
                    <a:p>
                      <a:pPr marL="481935" lvl="0" indent="-304800">
                        <a:spcBef>
                          <a:spcPts val="0"/>
                        </a:spcBef>
                        <a:spcAft>
                          <a:spcPts val="600"/>
                        </a:spcAft>
                        <a:buClr>
                          <a:srgbClr val="5B9BD5"/>
                        </a:buClr>
                        <a:buFont typeface="Calibri" pitchFamily="34" charset="0"/>
                        <a:buChar char="–"/>
                      </a:pPr>
                      <a:r>
                        <a:rPr lang="en-US" sz="1200" dirty="0">
                          <a:solidFill>
                            <a:schemeClr val="tx1">
                              <a:lumMod val="75000"/>
                              <a:lumOff val="25000"/>
                            </a:schemeClr>
                          </a:solidFill>
                          <a:latin typeface="Arial" panose="020B0604020202020204" pitchFamily="34" charset="0"/>
                          <a:cs typeface="Arial" panose="020B0604020202020204" pitchFamily="34" charset="0"/>
                        </a:rPr>
                        <a:t>Student’s data has </a:t>
                      </a:r>
                      <a:r>
                        <a:rPr lang="en-US" sz="1200" baseline="0" dirty="0">
                          <a:solidFill>
                            <a:schemeClr val="tx1">
                              <a:lumMod val="75000"/>
                              <a:lumOff val="25000"/>
                            </a:schemeClr>
                          </a:solidFill>
                          <a:latin typeface="Arial" panose="020B0604020202020204" pitchFamily="34" charset="0"/>
                          <a:cs typeface="Arial" panose="020B0604020202020204" pitchFamily="34" charset="0"/>
                        </a:rPr>
                        <a:t>not yet been entered into source system(s)</a:t>
                      </a:r>
                      <a:endParaRPr lang="en-US" sz="1200" dirty="0">
                        <a:latin typeface="Arial" panose="020B0604020202020204" pitchFamily="34" charset="0"/>
                        <a:cs typeface="Arial" panose="020B0604020202020204" pitchFamily="34" charset="0"/>
                      </a:endParaRPr>
                    </a:p>
                  </a:txBody>
                  <a:tcPr/>
                </a:tc>
                <a:tc>
                  <a:txBody>
                    <a:bodyPr/>
                    <a:lstStyle/>
                    <a:p>
                      <a:pPr marL="285750" marR="0" lvl="0" indent="-285750" algn="l" defTabSz="432465" rtl="0" eaLnBrk="1" fontAlgn="auto" latinLnBrk="0" hangingPunct="1">
                        <a:lnSpc>
                          <a:spcPct val="100000"/>
                        </a:lnSpc>
                        <a:spcBef>
                          <a:spcPts val="0"/>
                        </a:spcBef>
                        <a:spcAft>
                          <a:spcPts val="0"/>
                        </a:spcAft>
                        <a:buClr>
                          <a:srgbClr val="5B9BD5"/>
                        </a:buClr>
                        <a:buSzTx/>
                        <a:buFont typeface="Calibri" panose="020F0502020204030204" pitchFamily="34" charset="0"/>
                        <a:buChar char="–"/>
                        <a:tabLst/>
                        <a:defRPr/>
                      </a:pPr>
                      <a:r>
                        <a:rPr lang="en-US" sz="1200" baseline="0" dirty="0">
                          <a:latin typeface="Arial" panose="020B0604020202020204" pitchFamily="34" charset="0"/>
                          <a:cs typeface="Arial" panose="020B0604020202020204" pitchFamily="34" charset="0"/>
                        </a:rPr>
                        <a:t>Review source system(s) to ensure data has been entered for that student</a:t>
                      </a:r>
                    </a:p>
                  </a:txBody>
                  <a:tcPr/>
                </a:tc>
                <a:extLst>
                  <a:ext uri="{0D108BD9-81ED-4DB2-BD59-A6C34878D82A}">
                    <a16:rowId xmlns:a16="http://schemas.microsoft.com/office/drawing/2014/main" val="567851146"/>
                  </a:ext>
                </a:extLst>
              </a:tr>
            </a:tbl>
          </a:graphicData>
        </a:graphic>
      </p:graphicFrame>
      <p:sp>
        <p:nvSpPr>
          <p:cNvPr id="5" name="TextBox 4"/>
          <p:cNvSpPr txBox="1"/>
          <p:nvPr/>
        </p:nvSpPr>
        <p:spPr>
          <a:xfrm flipH="1">
            <a:off x="421105" y="1238124"/>
            <a:ext cx="9860281" cy="338554"/>
          </a:xfrm>
          <a:prstGeom prst="rect">
            <a:avLst/>
          </a:prstGeom>
          <a:noFill/>
        </p:spPr>
        <p:txBody>
          <a:bodyPr wrap="square" rtlCol="0">
            <a:spAutoFit/>
          </a:bodyPr>
          <a:lstStyle/>
          <a:p>
            <a:r>
              <a:rPr lang="en-US" sz="1600" b="1" dirty="0"/>
              <a:t>Common Issues Arising at Beginning of School Year</a:t>
            </a:r>
          </a:p>
        </p:txBody>
      </p:sp>
    </p:spTree>
    <p:extLst>
      <p:ext uri="{BB962C8B-B14F-4D97-AF65-F5344CB8AC3E}">
        <p14:creationId xmlns:p14="http://schemas.microsoft.com/office/powerpoint/2010/main" val="2780997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9841" y="726742"/>
            <a:ext cx="8082742" cy="642851"/>
          </a:xfrm>
        </p:spPr>
        <p:txBody>
          <a:bodyPr/>
          <a:lstStyle/>
          <a:p>
            <a:r>
              <a:rPr lang="en-US" dirty="0"/>
              <a:t>General Troubleshooting</a:t>
            </a:r>
          </a:p>
        </p:txBody>
      </p:sp>
      <p:sp>
        <p:nvSpPr>
          <p:cNvPr id="5" name="Content Placeholder 2"/>
          <p:cNvSpPr txBox="1">
            <a:spLocks/>
          </p:cNvSpPr>
          <p:nvPr/>
        </p:nvSpPr>
        <p:spPr>
          <a:xfrm>
            <a:off x="394855" y="2590800"/>
            <a:ext cx="8382000" cy="4449763"/>
          </a:xfrm>
          <a:prstGeom prst="rect">
            <a:avLst/>
          </a:prstGeom>
        </p:spPr>
        <p:txBody>
          <a:bodyPr/>
          <a:lstStyle>
            <a:lvl1pPr marL="324349" indent="-324349" algn="l" defTabSz="432465" rtl="0" eaLnBrk="0" fontAlgn="base" hangingPunct="0">
              <a:spcBef>
                <a:spcPct val="20000"/>
              </a:spcBef>
              <a:spcAft>
                <a:spcPct val="0"/>
              </a:spcAft>
              <a:buFont typeface="Arial" pitchFamily="34" charset="0"/>
              <a:buChar char="•"/>
              <a:defRPr sz="2100" kern="1200">
                <a:solidFill>
                  <a:schemeClr val="tx1"/>
                </a:solidFill>
                <a:latin typeface="+mn-lt"/>
                <a:ea typeface="Geneva" pitchFamily="-107" charset="-128"/>
                <a:cs typeface="Geneva" pitchFamily="-107" charset="-128"/>
              </a:defRPr>
            </a:lvl1pPr>
            <a:lvl2pPr marL="702756" indent="-270291" algn="l" defTabSz="432465" rtl="0" eaLnBrk="0" fontAlgn="base" hangingPunct="0">
              <a:spcBef>
                <a:spcPct val="20000"/>
              </a:spcBef>
              <a:spcAft>
                <a:spcPct val="0"/>
              </a:spcAft>
              <a:buFont typeface="Arial" pitchFamily="34" charset="0"/>
              <a:buChar char="•"/>
              <a:defRPr sz="1900" kern="1200">
                <a:solidFill>
                  <a:schemeClr val="tx1"/>
                </a:solidFill>
                <a:latin typeface="+mn-lt"/>
                <a:ea typeface="Geneva" pitchFamily="-107" charset="-128"/>
                <a:cs typeface="Geneva" charset="0"/>
              </a:defRPr>
            </a:lvl2pPr>
            <a:lvl3pPr marL="1081164" indent="-216233" algn="l" defTabSz="432465"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Geneva"/>
              </a:defRPr>
            </a:lvl3pPr>
            <a:lvl4pPr marL="1513629" indent="-216233" algn="l" defTabSz="432465"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Geneva"/>
              </a:defRPr>
            </a:lvl4pPr>
            <a:lvl5pPr marL="1946095" indent="-216233" algn="l" defTabSz="432465" rtl="0" eaLnBrk="0" fontAlgn="base" hangingPunct="0">
              <a:spcBef>
                <a:spcPct val="20000"/>
              </a:spcBef>
              <a:spcAft>
                <a:spcPct val="0"/>
              </a:spcAft>
              <a:buFont typeface="Arial" pitchFamily="34" charset="0"/>
              <a:buChar char="•"/>
              <a:defRPr sz="1100" kern="1200">
                <a:solidFill>
                  <a:schemeClr val="tx1"/>
                </a:solidFill>
                <a:latin typeface="+mn-lt"/>
                <a:ea typeface="MS PGothic" pitchFamily="34" charset="-128"/>
                <a:cs typeface="Geneva"/>
              </a:defRPr>
            </a:lvl5pPr>
            <a:lvl6pPr marL="2378560" indent="-216233" algn="l" defTabSz="432465" rtl="0" eaLnBrk="1" latinLnBrk="0" hangingPunct="1">
              <a:spcBef>
                <a:spcPct val="20000"/>
              </a:spcBef>
              <a:buFont typeface="Arial"/>
              <a:buChar char="•"/>
              <a:defRPr sz="1900" kern="1200">
                <a:solidFill>
                  <a:schemeClr val="tx1"/>
                </a:solidFill>
                <a:latin typeface="+mn-lt"/>
                <a:ea typeface="+mn-ea"/>
                <a:cs typeface="+mn-cs"/>
              </a:defRPr>
            </a:lvl6pPr>
            <a:lvl7pPr marL="2811026" indent="-216233" algn="l" defTabSz="432465" rtl="0" eaLnBrk="1" latinLnBrk="0" hangingPunct="1">
              <a:spcBef>
                <a:spcPct val="20000"/>
              </a:spcBef>
              <a:buFont typeface="Arial"/>
              <a:buChar char="•"/>
              <a:defRPr sz="1900" kern="1200">
                <a:solidFill>
                  <a:schemeClr val="tx1"/>
                </a:solidFill>
                <a:latin typeface="+mn-lt"/>
                <a:ea typeface="+mn-ea"/>
                <a:cs typeface="+mn-cs"/>
              </a:defRPr>
            </a:lvl7pPr>
            <a:lvl8pPr marL="3243491" indent="-216233" algn="l" defTabSz="432465" rtl="0" eaLnBrk="1" latinLnBrk="0" hangingPunct="1">
              <a:spcBef>
                <a:spcPct val="20000"/>
              </a:spcBef>
              <a:buFont typeface="Arial"/>
              <a:buChar char="•"/>
              <a:defRPr sz="1900" kern="1200">
                <a:solidFill>
                  <a:schemeClr val="tx1"/>
                </a:solidFill>
                <a:latin typeface="+mn-lt"/>
                <a:ea typeface="+mn-ea"/>
                <a:cs typeface="+mn-cs"/>
              </a:defRPr>
            </a:lvl8pPr>
            <a:lvl9pPr marL="3675957" indent="-216233" algn="l" defTabSz="432465" rtl="0" eaLnBrk="1" latinLnBrk="0" hangingPunct="1">
              <a:spcBef>
                <a:spcPct val="20000"/>
              </a:spcBef>
              <a:buFont typeface="Arial"/>
              <a:buChar char="•"/>
              <a:defRPr sz="1900" kern="1200">
                <a:solidFill>
                  <a:schemeClr val="tx1"/>
                </a:solidFill>
                <a:latin typeface="+mn-lt"/>
                <a:ea typeface="+mn-ea"/>
                <a:cs typeface="+mn-cs"/>
              </a:defRPr>
            </a:lvl9pPr>
          </a:lstStyle>
          <a:p>
            <a:pPr marL="0" indent="0">
              <a:buFont typeface="Arial" pitchFamily="34" charset="0"/>
              <a:buNone/>
            </a:pPr>
            <a:endParaRPr lang="en-US" sz="3200" dirty="0"/>
          </a:p>
          <a:p>
            <a:pPr marL="0" indent="0" algn="ctr">
              <a:buFont typeface="Arial" pitchFamily="34" charset="0"/>
              <a:buNone/>
            </a:pPr>
            <a:r>
              <a:rPr lang="en-US" sz="3200" dirty="0">
                <a:latin typeface="Arial Rounded MT Bold" panose="020F0704030504030204" pitchFamily="34" charset="0"/>
              </a:rPr>
              <a:t>Troubleshooting Exercises</a:t>
            </a:r>
          </a:p>
          <a:p>
            <a:pPr marL="0" indent="0" algn="ctr">
              <a:buFont typeface="Arial" pitchFamily="34" charset="0"/>
              <a:buNone/>
            </a:pPr>
            <a:endParaRPr lang="en-US" sz="3200" dirty="0"/>
          </a:p>
        </p:txBody>
      </p:sp>
    </p:spTree>
    <p:extLst>
      <p:ext uri="{BB962C8B-B14F-4D97-AF65-F5344CB8AC3E}">
        <p14:creationId xmlns:p14="http://schemas.microsoft.com/office/powerpoint/2010/main" val="3599781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752600"/>
            <a:ext cx="6934200" cy="1874359"/>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1</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A teacher within your school sends you an email that states her credentials are not working and she cannot access Ed-Fi. </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297761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600200"/>
            <a:ext cx="7162800" cy="3405035"/>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1 – Solution</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1. Confirm that the user is entering the credentials correctly. This can be done through email or in-person. </a:t>
            </a:r>
          </a:p>
          <a:p>
            <a:pPr marL="0" marR="0">
              <a:lnSpc>
                <a:spcPct val="115000"/>
              </a:lnSpc>
              <a:spcBef>
                <a:spcPts val="0"/>
              </a:spcBef>
              <a:spcAft>
                <a:spcPts val="1000"/>
              </a:spcAft>
            </a:pPr>
            <a:r>
              <a:rPr lang="en-US" dirty="0">
                <a:ea typeface="MS Mincho"/>
                <a:cs typeface="Arial" panose="020B0604020202020204" pitchFamily="34" charset="0"/>
              </a:rPr>
              <a:t>2. Ensure any outdated SMS roles are deactivated.</a:t>
            </a:r>
          </a:p>
          <a:p>
            <a:pPr marL="0" marR="0">
              <a:lnSpc>
                <a:spcPct val="115000"/>
              </a:lnSpc>
              <a:spcBef>
                <a:spcPts val="0"/>
              </a:spcBef>
              <a:spcAft>
                <a:spcPts val="1000"/>
              </a:spcAft>
            </a:pPr>
            <a:r>
              <a:rPr lang="en-US" dirty="0">
                <a:ea typeface="MS Mincho"/>
                <a:cs typeface="Arial" panose="020B0604020202020204" pitchFamily="34" charset="0"/>
              </a:rPr>
              <a:t>3. Once you’ve confirmed the credentials are not working and deactivated outdated SMS roles, submit a ticket to Footprints describing the access issue. </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109663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676400"/>
            <a:ext cx="5943600" cy="2192908"/>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2 </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A user emails you and says TCAP data is displaying under the State Assessments tab and he doesn’t see his </a:t>
            </a:r>
            <a:r>
              <a:rPr lang="en-US" dirty="0" err="1">
                <a:ea typeface="MS Mincho"/>
                <a:cs typeface="Arial" panose="020B0604020202020204" pitchFamily="34" charset="0"/>
              </a:rPr>
              <a:t>easyCBM</a:t>
            </a:r>
            <a:r>
              <a:rPr lang="en-US" dirty="0">
                <a:ea typeface="MS Mincho"/>
                <a:cs typeface="Arial" panose="020B0604020202020204" pitchFamily="34" charset="0"/>
              </a:rPr>
              <a:t> data under the Local Assessments tab.</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10891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bwMode="auto">
          <a:xfrm>
            <a:off x="990600" y="3124200"/>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4400" b="1" dirty="0">
                <a:solidFill>
                  <a:schemeClr val="tx1"/>
                </a:solidFill>
              </a:rPr>
              <a:t>Part One – Dashboard Training</a:t>
            </a:r>
          </a:p>
        </p:txBody>
      </p:sp>
    </p:spTree>
    <p:extLst>
      <p:ext uri="{BB962C8B-B14F-4D97-AF65-F5344CB8AC3E}">
        <p14:creationId xmlns:p14="http://schemas.microsoft.com/office/powerpoint/2010/main" val="63991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1524001"/>
            <a:ext cx="7620000" cy="2931187"/>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2 – Solution</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1. Inform the user that TN Ready data is not yet available in the dashboards and will be during the next administration of the test.</a:t>
            </a:r>
          </a:p>
          <a:p>
            <a:pPr marL="0" marR="0">
              <a:lnSpc>
                <a:spcPct val="115000"/>
              </a:lnSpc>
              <a:spcBef>
                <a:spcPts val="0"/>
              </a:spcBef>
              <a:spcAft>
                <a:spcPts val="1000"/>
              </a:spcAft>
            </a:pPr>
            <a:r>
              <a:rPr lang="en-US" dirty="0">
                <a:ea typeface="MS Mincho"/>
                <a:cs typeface="Arial" panose="020B0604020202020204" pitchFamily="34" charset="0"/>
              </a:rPr>
              <a:t>2. Let the user know only NWEA data is being loaded in Ed-Fi at this time but to submit a request via Footprints that you’d like </a:t>
            </a:r>
            <a:r>
              <a:rPr lang="en-US" dirty="0" err="1">
                <a:ea typeface="MS Mincho"/>
                <a:cs typeface="Arial" panose="020B0604020202020204" pitchFamily="34" charset="0"/>
              </a:rPr>
              <a:t>easyCBM</a:t>
            </a:r>
            <a:r>
              <a:rPr lang="en-US" dirty="0">
                <a:ea typeface="MS Mincho"/>
                <a:cs typeface="Arial" panose="020B0604020202020204" pitchFamily="34" charset="0"/>
              </a:rPr>
              <a:t> data to be considered. </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60371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1524000"/>
            <a:ext cx="6858000" cy="2192908"/>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3</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As you are walking through the hall, a school staff member says “I don’t get the purpose of Ed-Fi, what are we supposed to do with it and how am I supposed to use it?”</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3946770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4400" y="1295400"/>
            <a:ext cx="7924800" cy="3568285"/>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3 – Solution</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1. Ask the staff member if they’ve ever logged into Ed-Fi to determine their familiarity. </a:t>
            </a:r>
          </a:p>
          <a:p>
            <a:pPr marL="0" marR="0">
              <a:lnSpc>
                <a:spcPct val="115000"/>
              </a:lnSpc>
              <a:spcBef>
                <a:spcPts val="0"/>
              </a:spcBef>
              <a:spcAft>
                <a:spcPts val="1000"/>
              </a:spcAft>
            </a:pPr>
            <a:r>
              <a:rPr lang="en-US" dirty="0">
                <a:ea typeface="MS Mincho"/>
                <a:cs typeface="Arial" panose="020B0604020202020204" pitchFamily="34" charset="0"/>
              </a:rPr>
              <a:t>2. Mention that Ed-Fi is a tool that is meant to support users in their day-to-day work as they work with students and make decisions using student data. Encourage them to visit </a:t>
            </a:r>
            <a:r>
              <a:rPr lang="en-US" u="sng" dirty="0">
                <a:solidFill>
                  <a:srgbClr val="0000FF"/>
                </a:solidFill>
                <a:ea typeface="MS Mincho"/>
                <a:cs typeface="Arial" panose="020B0604020202020204" pitchFamily="34" charset="0"/>
                <a:hlinkClick r:id="rId2"/>
              </a:rPr>
              <a:t>http://www.scsk12.org/edfi/</a:t>
            </a:r>
            <a:r>
              <a:rPr lang="en-US" dirty="0">
                <a:ea typeface="MS Mincho"/>
                <a:cs typeface="Arial" panose="020B0604020202020204" pitchFamily="34" charset="0"/>
              </a:rPr>
              <a:t> to learn more about the system through the quick start guides, FAQs, and other resources available to them.</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3912341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5770" y="1371600"/>
            <a:ext cx="7541029" cy="2484398"/>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4</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A teacher emails you to let you know something is wrong with Ed-Fi because it is showing incorrect data – her student roster is missing some students and students who are classified as special education aren’t in the dashboards.</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282302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383380"/>
            <a:ext cx="7620000" cy="3595343"/>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4 – Solution</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1. Let the teacher know that this appears to be a data quality issue with the source data.</a:t>
            </a:r>
          </a:p>
          <a:p>
            <a:pPr marL="0" marR="0">
              <a:lnSpc>
                <a:spcPct val="115000"/>
              </a:lnSpc>
              <a:spcBef>
                <a:spcPts val="0"/>
              </a:spcBef>
              <a:spcAft>
                <a:spcPts val="1000"/>
              </a:spcAft>
            </a:pPr>
            <a:r>
              <a:rPr lang="en-US" dirty="0">
                <a:ea typeface="MS Mincho"/>
                <a:cs typeface="Arial" panose="020B0604020202020204" pitchFamily="34" charset="0"/>
              </a:rPr>
              <a:t>2. The next steps are to make sure the student assignments are correct in SMS and that students are being flagged as special education within SMS. If these are not correct in SMS, escalate the issue to the SMS administrator. If these are correct within SMS, open a ticket within Footprints.  </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2796527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1295400"/>
            <a:ext cx="7467600" cy="2192908"/>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5</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“I am holding a parent teacher conference in two days and I need to see a student’s discipline infractions and their old assessment scores, can Ed-Fi do this?” is asked of you by a first-year teacher.</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889973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0600" y="1295400"/>
            <a:ext cx="7696200" cy="3148554"/>
          </a:xfrm>
          <a:prstGeom prst="rect">
            <a:avLst/>
          </a:prstGeom>
        </p:spPr>
        <p:txBody>
          <a:bodyPr wrap="square">
            <a:spAutoFit/>
          </a:bodyPr>
          <a:lstStyle/>
          <a:p>
            <a:pPr marL="0" marR="0">
              <a:lnSpc>
                <a:spcPct val="115000"/>
              </a:lnSpc>
              <a:spcBef>
                <a:spcPts val="1200"/>
              </a:spcBef>
              <a:spcAft>
                <a:spcPts val="0"/>
              </a:spcAft>
            </a:pPr>
            <a:r>
              <a:rPr lang="en-US" sz="2800" b="1" kern="0" dirty="0">
                <a:ea typeface="MS Gothic" panose="020B0609070205080204" pitchFamily="49" charset="-128"/>
                <a:cs typeface="Arial" panose="020B0604020202020204" pitchFamily="34" charset="0"/>
              </a:rPr>
              <a:t>Scenario 5 – Solution</a:t>
            </a:r>
          </a:p>
          <a:p>
            <a:pPr marL="0" marR="0">
              <a:lnSpc>
                <a:spcPct val="115000"/>
              </a:lnSpc>
              <a:spcBef>
                <a:spcPts val="1200"/>
              </a:spcBef>
              <a:spcAft>
                <a:spcPts val="0"/>
              </a:spcAft>
            </a:pPr>
            <a:endParaRPr lang="en-US" sz="2800" b="1" kern="0" dirty="0">
              <a:solidFill>
                <a:srgbClr val="365F91"/>
              </a:solidFill>
              <a:ea typeface="MS Gothic" panose="020B0609070205080204" pitchFamily="49" charset="-128"/>
              <a:cs typeface="Arial" panose="020B0604020202020204" pitchFamily="34" charset="0"/>
            </a:endParaRPr>
          </a:p>
          <a:p>
            <a:pPr marL="0" marR="0">
              <a:lnSpc>
                <a:spcPct val="115000"/>
              </a:lnSpc>
              <a:spcBef>
                <a:spcPts val="0"/>
              </a:spcBef>
              <a:spcAft>
                <a:spcPts val="1000"/>
              </a:spcAft>
            </a:pPr>
            <a:r>
              <a:rPr lang="en-US" dirty="0">
                <a:ea typeface="MS Mincho"/>
                <a:cs typeface="Arial" panose="020B0604020202020204" pitchFamily="34" charset="0"/>
              </a:rPr>
              <a:t>1. Inform the teacher that Ed-Fi does allow for these views. Explain that a user can access a list of discipline infractions by going to the Attendance and Discipline page at a student level, going to the Discipline Referrals metric, clicking the More button, and selecting Incidents Log. Historical assessments, in addition to coursework, can be found within the Transcript tab at the student level.</a:t>
            </a:r>
            <a:endParaRPr lang="en-US" sz="1800" dirty="0">
              <a:effectLst/>
              <a:ea typeface="MS Mincho"/>
              <a:cs typeface="Arial" panose="020B0604020202020204" pitchFamily="34" charset="0"/>
            </a:endParaRPr>
          </a:p>
        </p:txBody>
      </p:sp>
    </p:spTree>
    <p:extLst>
      <p:ext uri="{BB962C8B-B14F-4D97-AF65-F5344CB8AC3E}">
        <p14:creationId xmlns:p14="http://schemas.microsoft.com/office/powerpoint/2010/main" val="1544638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Footprints</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General Troubleshooting</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521678" y="4267200"/>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0693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9841" y="726742"/>
            <a:ext cx="8082742" cy="642851"/>
          </a:xfrm>
        </p:spPr>
        <p:txBody>
          <a:bodyPr/>
          <a:lstStyle/>
          <a:p>
            <a:r>
              <a:rPr lang="en-US" dirty="0"/>
              <a:t>Footprints</a:t>
            </a:r>
          </a:p>
        </p:txBody>
      </p:sp>
      <p:sp>
        <p:nvSpPr>
          <p:cNvPr id="4" name="Rectangle 3"/>
          <p:cNvSpPr/>
          <p:nvPr/>
        </p:nvSpPr>
        <p:spPr>
          <a:xfrm>
            <a:off x="266700" y="1313945"/>
            <a:ext cx="8191500" cy="1107996"/>
          </a:xfrm>
          <a:prstGeom prst="rect">
            <a:avLst/>
          </a:prstGeom>
        </p:spPr>
        <p:txBody>
          <a:bodyPr wrap="square">
            <a:spAutoFit/>
          </a:bodyPr>
          <a:lstStyle/>
          <a:p>
            <a:pPr marL="457200" lvl="0" indent="-342900">
              <a:buSzPct val="100000"/>
            </a:pPr>
            <a:r>
              <a:rPr lang="en-US" sz="1600" dirty="0"/>
              <a:t>Footprints is the SCS ticketing system for capturing Ed-Fi system issues and defects. </a:t>
            </a:r>
          </a:p>
          <a:p>
            <a:pPr marL="857250" lvl="1" indent="-285750">
              <a:buClr>
                <a:srgbClr val="5B9BD5"/>
              </a:buClr>
              <a:buSzPct val="100000"/>
              <a:buFont typeface="Arial" panose="020B0604020202020204" pitchFamily="34" charset="0"/>
              <a:buChar char="•"/>
            </a:pPr>
            <a:endParaRPr lang="en-US" dirty="0"/>
          </a:p>
          <a:p>
            <a:pPr marL="857250" lvl="1" indent="-285750">
              <a:buClr>
                <a:srgbClr val="5B9BD5"/>
              </a:buClr>
              <a:buSzPct val="100000"/>
              <a:buFont typeface="Arial" panose="020B0604020202020204" pitchFamily="34" charset="0"/>
              <a:buChar char="•"/>
            </a:pPr>
            <a:endParaRPr lang="en-US" dirty="0"/>
          </a:p>
          <a:p>
            <a:pPr marL="857250" lvl="1" indent="-285750">
              <a:buClr>
                <a:srgbClr val="5B9BD5"/>
              </a:buClr>
              <a:buSzPct val="100000"/>
              <a:buFont typeface="Arial" panose="020B0604020202020204" pitchFamily="34" charset="0"/>
              <a:buChar char="•"/>
            </a:pPr>
            <a:endParaRPr lang="en-US" sz="1400" dirty="0"/>
          </a:p>
        </p:txBody>
      </p:sp>
      <p:sp>
        <p:nvSpPr>
          <p:cNvPr id="5" name="Text Box 22"/>
          <p:cNvSpPr txBox="1"/>
          <p:nvPr/>
        </p:nvSpPr>
        <p:spPr>
          <a:xfrm>
            <a:off x="3429000" y="2103549"/>
            <a:ext cx="3207890" cy="575228"/>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dirty="0">
                <a:solidFill>
                  <a:srgbClr val="000000"/>
                </a:solidFill>
                <a:ea typeface="MS PGothic" panose="020B0600070205080204" pitchFamily="34" charset="-128"/>
                <a:cs typeface="Times New Roman" panose="02020603050405020304" pitchFamily="18" charset="0"/>
              </a:rPr>
              <a:t>Log into:</a:t>
            </a:r>
            <a:endParaRPr lang="en-US" sz="1200" dirty="0">
              <a:effectLst/>
              <a:ea typeface="MS PGothic" panose="020B0600070205080204" pitchFamily="34" charset="-128"/>
              <a:cs typeface="Times New Roman" panose="02020603050405020304" pitchFamily="18" charset="0"/>
            </a:endParaRPr>
          </a:p>
          <a:p>
            <a:pPr marL="0" marR="0" algn="ctr">
              <a:spcBef>
                <a:spcPts val="0"/>
              </a:spcBef>
              <a:spcAft>
                <a:spcPts val="0"/>
              </a:spcAft>
            </a:pPr>
            <a:r>
              <a:rPr lang="en-US" u="sng" dirty="0">
                <a:solidFill>
                  <a:srgbClr val="00007F"/>
                </a:solidFill>
                <a:effectLst/>
                <a:ea typeface="MS PGothic" panose="020B0600070205080204" pitchFamily="34" charset="-128"/>
                <a:cs typeface="Times New Roman" panose="02020603050405020304" pitchFamily="18" charset="0"/>
                <a:hlinkClick r:id="rId3"/>
              </a:rPr>
              <a:t>http://footprints.scsk12.org</a:t>
            </a:r>
            <a:endParaRPr lang="en-US" dirty="0">
              <a:effectLst/>
              <a:ea typeface="MS PGothic" panose="020B0600070205080204" pitchFamily="34" charset="-128"/>
              <a:cs typeface="Times New Roman" panose="02020603050405020304" pitchFamily="18" charset="0"/>
            </a:endParaRPr>
          </a:p>
          <a:p>
            <a:pPr marL="0" marR="0" algn="ctr">
              <a:spcBef>
                <a:spcPts val="0"/>
              </a:spcBef>
              <a:spcAft>
                <a:spcPts val="0"/>
              </a:spcAft>
            </a:pPr>
            <a:r>
              <a:rPr lang="en-US" sz="1100" dirty="0">
                <a:effectLst/>
                <a:ea typeface="MS PGothic" panose="020B0600070205080204" pitchFamily="34" charset="-128"/>
                <a:cs typeface="Times New Roman" panose="02020603050405020304" pitchFamily="18" charset="0"/>
              </a:rPr>
              <a:t> </a:t>
            </a:r>
          </a:p>
        </p:txBody>
      </p:sp>
      <p:sp>
        <p:nvSpPr>
          <p:cNvPr id="15" name="Rectangle 14"/>
          <p:cNvSpPr/>
          <p:nvPr/>
        </p:nvSpPr>
        <p:spPr>
          <a:xfrm>
            <a:off x="353221" y="2172796"/>
            <a:ext cx="4457700" cy="1231106"/>
          </a:xfrm>
          <a:prstGeom prst="rect">
            <a:avLst/>
          </a:prstGeom>
        </p:spPr>
        <p:txBody>
          <a:bodyPr wrap="square">
            <a:spAutoFit/>
          </a:bodyPr>
          <a:lstStyle/>
          <a:p>
            <a:pPr marL="457200" lvl="0" indent="-342900">
              <a:buSzPct val="100000"/>
            </a:pPr>
            <a:r>
              <a:rPr lang="en-US" sz="2400" dirty="0"/>
              <a:t>Submitting a ticket</a:t>
            </a:r>
          </a:p>
          <a:p>
            <a:pPr marL="857250" lvl="1" indent="-285750">
              <a:buClr>
                <a:srgbClr val="5B9BD5"/>
              </a:buClr>
              <a:buSzPct val="100000"/>
              <a:buFont typeface="Arial" panose="020B0604020202020204" pitchFamily="34" charset="0"/>
              <a:buChar char="•"/>
            </a:pPr>
            <a:endParaRPr lang="en-US" dirty="0"/>
          </a:p>
          <a:p>
            <a:pPr marL="857250" lvl="1" indent="-285750">
              <a:buClr>
                <a:srgbClr val="5B9BD5"/>
              </a:buClr>
              <a:buSzPct val="100000"/>
              <a:buFont typeface="Arial" panose="020B0604020202020204" pitchFamily="34" charset="0"/>
              <a:buChar char="•"/>
            </a:pPr>
            <a:endParaRPr lang="en-US" dirty="0"/>
          </a:p>
          <a:p>
            <a:pPr marL="857250" lvl="1" indent="-285750">
              <a:buClr>
                <a:srgbClr val="5B9BD5"/>
              </a:buClr>
              <a:buSzPct val="100000"/>
              <a:buFont typeface="Arial" panose="020B0604020202020204" pitchFamily="34" charset="0"/>
              <a:buChar char="•"/>
            </a:pPr>
            <a:endParaRPr lang="en-US" sz="1400" dirty="0"/>
          </a:p>
        </p:txBody>
      </p:sp>
      <p:pic>
        <p:nvPicPr>
          <p:cNvPr id="9" name="Picture 8"/>
          <p:cNvPicPr>
            <a:picLocks noChangeAspect="1"/>
          </p:cNvPicPr>
          <p:nvPr/>
        </p:nvPicPr>
        <p:blipFill>
          <a:blip r:embed="rId4"/>
          <a:stretch>
            <a:fillRect/>
          </a:stretch>
        </p:blipFill>
        <p:spPr>
          <a:xfrm>
            <a:off x="685800" y="3048000"/>
            <a:ext cx="6515100" cy="1415265"/>
          </a:xfrm>
          <a:prstGeom prst="rect">
            <a:avLst/>
          </a:prstGeom>
          <a:ln>
            <a:solidFill>
              <a:schemeClr val="tx1"/>
            </a:solidFill>
          </a:ln>
        </p:spPr>
      </p:pic>
      <p:sp>
        <p:nvSpPr>
          <p:cNvPr id="6" name="Oval 5"/>
          <p:cNvSpPr/>
          <p:nvPr/>
        </p:nvSpPr>
        <p:spPr>
          <a:xfrm>
            <a:off x="5181600" y="3641018"/>
            <a:ext cx="1676400" cy="7945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33400" y="4648200"/>
            <a:ext cx="4884290" cy="646331"/>
          </a:xfrm>
          <a:prstGeom prst="rect">
            <a:avLst/>
          </a:prstGeom>
          <a:noFill/>
        </p:spPr>
        <p:txBody>
          <a:bodyPr wrap="square" rtlCol="0">
            <a:spAutoFit/>
          </a:bodyPr>
          <a:lstStyle/>
          <a:p>
            <a:pPr marL="342900" indent="-342900">
              <a:buAutoNum type="arabicPeriod"/>
            </a:pPr>
            <a:r>
              <a:rPr lang="en-US" dirty="0"/>
              <a:t>Click on Ed-Fi</a:t>
            </a:r>
          </a:p>
          <a:p>
            <a:pPr marL="342900" indent="-342900">
              <a:buAutoNum type="arabicPeriod"/>
            </a:pPr>
            <a:endParaRPr lang="en-US" dirty="0"/>
          </a:p>
        </p:txBody>
      </p:sp>
      <p:pic>
        <p:nvPicPr>
          <p:cNvPr id="16" name="Picture 15"/>
          <p:cNvPicPr>
            <a:picLocks noChangeAspect="1"/>
          </p:cNvPicPr>
          <p:nvPr/>
        </p:nvPicPr>
        <p:blipFill>
          <a:blip r:embed="rId5"/>
          <a:stretch>
            <a:fillRect/>
          </a:stretch>
        </p:blipFill>
        <p:spPr>
          <a:xfrm>
            <a:off x="3398390" y="4748536"/>
            <a:ext cx="4038600" cy="1862630"/>
          </a:xfrm>
          <a:prstGeom prst="rect">
            <a:avLst/>
          </a:prstGeom>
        </p:spPr>
      </p:pic>
    </p:spTree>
    <p:extLst>
      <p:ext uri="{BB962C8B-B14F-4D97-AF65-F5344CB8AC3E}">
        <p14:creationId xmlns:p14="http://schemas.microsoft.com/office/powerpoint/2010/main" val="53613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9841" y="726742"/>
            <a:ext cx="8082742" cy="642851"/>
          </a:xfrm>
        </p:spPr>
        <p:txBody>
          <a:bodyPr/>
          <a:lstStyle/>
          <a:p>
            <a:r>
              <a:rPr lang="en-US" dirty="0"/>
              <a:t>Footprints</a:t>
            </a:r>
          </a:p>
        </p:txBody>
      </p:sp>
      <p:pic>
        <p:nvPicPr>
          <p:cNvPr id="2" name="Picture 1"/>
          <p:cNvPicPr>
            <a:picLocks noChangeAspect="1"/>
          </p:cNvPicPr>
          <p:nvPr/>
        </p:nvPicPr>
        <p:blipFill>
          <a:blip r:embed="rId3"/>
          <a:stretch>
            <a:fillRect/>
          </a:stretch>
        </p:blipFill>
        <p:spPr>
          <a:xfrm>
            <a:off x="333737" y="1776890"/>
            <a:ext cx="6781800" cy="2099713"/>
          </a:xfrm>
          <a:prstGeom prst="rect">
            <a:avLst/>
          </a:prstGeom>
        </p:spPr>
      </p:pic>
      <p:sp>
        <p:nvSpPr>
          <p:cNvPr id="10" name="TextBox 9"/>
          <p:cNvSpPr txBox="1"/>
          <p:nvPr/>
        </p:nvSpPr>
        <p:spPr>
          <a:xfrm>
            <a:off x="314446" y="1353280"/>
            <a:ext cx="3124200" cy="369332"/>
          </a:xfrm>
          <a:prstGeom prst="rect">
            <a:avLst/>
          </a:prstGeom>
          <a:noFill/>
        </p:spPr>
        <p:txBody>
          <a:bodyPr wrap="square" rtlCol="0">
            <a:spAutoFit/>
          </a:bodyPr>
          <a:lstStyle/>
          <a:p>
            <a:r>
              <a:rPr lang="en-US" dirty="0"/>
              <a:t>2. Click on Ed-Fi again</a:t>
            </a:r>
          </a:p>
        </p:txBody>
      </p:sp>
      <p:sp>
        <p:nvSpPr>
          <p:cNvPr id="11" name="TextBox 10"/>
          <p:cNvSpPr txBox="1"/>
          <p:nvPr/>
        </p:nvSpPr>
        <p:spPr>
          <a:xfrm>
            <a:off x="304800" y="3914568"/>
            <a:ext cx="5410200" cy="369332"/>
          </a:xfrm>
          <a:prstGeom prst="rect">
            <a:avLst/>
          </a:prstGeom>
          <a:noFill/>
        </p:spPr>
        <p:txBody>
          <a:bodyPr wrap="square" rtlCol="0">
            <a:spAutoFit/>
          </a:bodyPr>
          <a:lstStyle/>
          <a:p>
            <a:r>
              <a:rPr lang="en-US" dirty="0"/>
              <a:t>3. Click on Service Request</a:t>
            </a:r>
          </a:p>
        </p:txBody>
      </p:sp>
      <p:pic>
        <p:nvPicPr>
          <p:cNvPr id="12" name="Picture 11"/>
          <p:cNvPicPr>
            <a:picLocks noChangeAspect="1"/>
          </p:cNvPicPr>
          <p:nvPr/>
        </p:nvPicPr>
        <p:blipFill>
          <a:blip r:embed="rId4"/>
          <a:stretch>
            <a:fillRect/>
          </a:stretch>
        </p:blipFill>
        <p:spPr>
          <a:xfrm>
            <a:off x="476491" y="4321865"/>
            <a:ext cx="7543800" cy="2338881"/>
          </a:xfrm>
          <a:prstGeom prst="rect">
            <a:avLst/>
          </a:prstGeom>
        </p:spPr>
      </p:pic>
    </p:spTree>
    <p:extLst>
      <p:ext uri="{BB962C8B-B14F-4D97-AF65-F5344CB8AC3E}">
        <p14:creationId xmlns:p14="http://schemas.microsoft.com/office/powerpoint/2010/main" val="1604410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25840" y="5179193"/>
            <a:ext cx="6413139"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725840" y="4509839"/>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725840" y="3171131"/>
            <a:ext cx="6396472"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725840" y="2501777"/>
            <a:ext cx="4572000" cy="369332"/>
          </a:xfrm>
          <a:prstGeom prst="rect">
            <a:avLst/>
          </a:prstGeom>
        </p:spPr>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725840" y="3840485"/>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dirty="0">
                <a:solidFill>
                  <a:schemeClr val="tx1"/>
                </a:solidFill>
              </a:rPr>
              <a:t>Part One</a:t>
            </a:r>
          </a:p>
        </p:txBody>
      </p:sp>
      <p:sp>
        <p:nvSpPr>
          <p:cNvPr id="9" name="Rectangle 8"/>
          <p:cNvSpPr/>
          <p:nvPr/>
        </p:nvSpPr>
        <p:spPr>
          <a:xfrm>
            <a:off x="1534007" y="2379100"/>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4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1258" y="726742"/>
            <a:ext cx="8082742" cy="642851"/>
          </a:xfrm>
        </p:spPr>
        <p:txBody>
          <a:bodyPr/>
          <a:lstStyle/>
          <a:p>
            <a:r>
              <a:rPr lang="en-US" dirty="0"/>
              <a:t>Footprints</a:t>
            </a:r>
          </a:p>
        </p:txBody>
      </p:sp>
      <p:sp>
        <p:nvSpPr>
          <p:cNvPr id="4" name="Rectangle 3"/>
          <p:cNvSpPr/>
          <p:nvPr/>
        </p:nvSpPr>
        <p:spPr>
          <a:xfrm>
            <a:off x="266700" y="1313945"/>
            <a:ext cx="7696200" cy="1231106"/>
          </a:xfrm>
          <a:prstGeom prst="rect">
            <a:avLst/>
          </a:prstGeom>
        </p:spPr>
        <p:txBody>
          <a:bodyPr wrap="square">
            <a:spAutoFit/>
          </a:bodyPr>
          <a:lstStyle/>
          <a:p>
            <a:pPr marL="457200" lvl="0" indent="-342900">
              <a:buSzPct val="100000"/>
            </a:pPr>
            <a:r>
              <a:rPr lang="en-US" sz="2400" dirty="0"/>
              <a:t>Submitting a ticket</a:t>
            </a:r>
          </a:p>
          <a:p>
            <a:pPr marL="857250" lvl="1" indent="-285750">
              <a:buClr>
                <a:srgbClr val="5B9BD5"/>
              </a:buClr>
              <a:buSzPct val="100000"/>
              <a:buFont typeface="Arial" panose="020B0604020202020204" pitchFamily="34" charset="0"/>
              <a:buChar char="•"/>
            </a:pPr>
            <a:endParaRPr lang="en-US" dirty="0"/>
          </a:p>
          <a:p>
            <a:pPr marL="857250" lvl="1" indent="-285750">
              <a:buClr>
                <a:srgbClr val="5B9BD5"/>
              </a:buClr>
              <a:buSzPct val="100000"/>
              <a:buFont typeface="Arial" panose="020B0604020202020204" pitchFamily="34" charset="0"/>
              <a:buChar char="•"/>
            </a:pPr>
            <a:endParaRPr lang="en-US" dirty="0"/>
          </a:p>
          <a:p>
            <a:pPr marL="857250" lvl="1" indent="-285750">
              <a:buClr>
                <a:srgbClr val="5B9BD5"/>
              </a:buClr>
              <a:buSzPct val="100000"/>
              <a:buFont typeface="Arial" panose="020B0604020202020204" pitchFamily="34" charset="0"/>
              <a:buChar char="•"/>
            </a:pPr>
            <a:endParaRPr lang="en-US" sz="1400" dirty="0"/>
          </a:p>
        </p:txBody>
      </p:sp>
      <p:sp>
        <p:nvSpPr>
          <p:cNvPr id="12" name="Text Box 36"/>
          <p:cNvSpPr txBox="1"/>
          <p:nvPr/>
        </p:nvSpPr>
        <p:spPr>
          <a:xfrm>
            <a:off x="766823" y="1956796"/>
            <a:ext cx="6505257" cy="391060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600" dirty="0">
                <a:latin typeface="Arial" panose="020B0604020202020204" pitchFamily="34" charset="0"/>
                <a:ea typeface="MS PGothic" panose="020B0600070205080204" pitchFamily="34" charset="-128"/>
                <a:cs typeface="Arial" panose="020B0604020202020204" pitchFamily="34" charset="0"/>
              </a:rPr>
              <a:t>The following information should be included in the ticket:</a:t>
            </a:r>
          </a:p>
          <a:p>
            <a:pPr marL="0" marR="0">
              <a:spcBef>
                <a:spcPts val="0"/>
              </a:spcBef>
              <a:spcAft>
                <a:spcPts val="0"/>
              </a:spcAft>
            </a:pPr>
            <a:endParaRPr lang="en-US" sz="1400" dirty="0">
              <a:effectLst/>
              <a:latin typeface="Arial" panose="020B0604020202020204" pitchFamily="34" charset="0"/>
              <a:ea typeface="MS PGothic" panose="020B0600070205080204" pitchFamily="34" charset="-128"/>
              <a:cs typeface="Arial" panose="020B0604020202020204" pitchFamily="34" charset="0"/>
            </a:endParaRPr>
          </a:p>
          <a:p>
            <a:pPr marL="285750" lvl="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Short Description</a:t>
            </a:r>
            <a:r>
              <a:rPr lang="en-US" sz="1400" dirty="0">
                <a:latin typeface="Arial" panose="020B0604020202020204" pitchFamily="34" charset="0"/>
                <a:cs typeface="Arial" panose="020B0604020202020204" pitchFamily="34" charset="0"/>
              </a:rPr>
              <a:t> – Give some description of the issue you are experiencing.</a:t>
            </a:r>
          </a:p>
          <a:p>
            <a:pPr marL="285750" lvl="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Description</a:t>
            </a:r>
            <a:r>
              <a:rPr lang="en-US" sz="1400" dirty="0">
                <a:latin typeface="Arial" panose="020B0604020202020204" pitchFamily="34" charset="0"/>
                <a:cs typeface="Arial" panose="020B0604020202020204" pitchFamily="34" charset="0"/>
              </a:rPr>
              <a:t> – Provide detailed explanation of the issue you are experiencing. Please include your AD User ID. </a:t>
            </a:r>
          </a:p>
          <a:p>
            <a:pPr marL="285750" lvl="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Type</a:t>
            </a:r>
            <a:r>
              <a:rPr lang="en-US" sz="1400" dirty="0">
                <a:latin typeface="Arial" panose="020B0604020202020204" pitchFamily="34" charset="0"/>
                <a:cs typeface="Arial" panose="020B0604020202020204" pitchFamily="34" charset="0"/>
              </a:rPr>
              <a:t> – Please select only any of the following:  </a:t>
            </a:r>
          </a:p>
          <a:p>
            <a:pPr marL="718215" lvl="1"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Access Issue</a:t>
            </a:r>
            <a:r>
              <a:rPr lang="en-US" sz="1400" dirty="0">
                <a:latin typeface="Arial" panose="020B0604020202020204" pitchFamily="34" charset="0"/>
                <a:cs typeface="Arial" panose="020B0604020202020204" pitchFamily="34" charset="0"/>
              </a:rPr>
              <a:t>: Location</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Assignment, User-Role Assignment, Other</a:t>
            </a:r>
          </a:p>
          <a:p>
            <a:pPr marL="718215" lvl="1"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Data Question Issue</a:t>
            </a:r>
            <a:r>
              <a:rPr lang="en-US" sz="1400" dirty="0">
                <a:latin typeface="Arial" panose="020B0604020202020204" pitchFamily="34" charset="0"/>
                <a:cs typeface="Arial" panose="020B0604020202020204" pitchFamily="34" charset="0"/>
              </a:rPr>
              <a:t>: Academic Dashboard, Early Warning System, Operations Dashboard, School Information, Student Information, Talent Management, Teacher Information, Usage Module</a:t>
            </a:r>
          </a:p>
          <a:p>
            <a:pPr marL="718215" lvl="1"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Enhancement/Suggestion: </a:t>
            </a:r>
            <a:r>
              <a:rPr lang="en-US" sz="1400" dirty="0">
                <a:latin typeface="Arial" panose="020B0604020202020204" pitchFamily="34" charset="0"/>
                <a:cs typeface="Arial" panose="020B0604020202020204" pitchFamily="34" charset="0"/>
              </a:rPr>
              <a:t>Suggest an Enhancement </a:t>
            </a:r>
          </a:p>
          <a:p>
            <a:pPr marL="718215" lvl="1"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Request for Change to Access Level: </a:t>
            </a:r>
            <a:r>
              <a:rPr lang="en-US" sz="1400" dirty="0">
                <a:latin typeface="Arial" panose="020B0604020202020204" pitchFamily="34" charset="0"/>
                <a:cs typeface="Arial" panose="020B0604020202020204" pitchFamily="34" charset="0"/>
              </a:rPr>
              <a:t>Change Request</a:t>
            </a:r>
          </a:p>
          <a:p>
            <a:pPr marL="285750" lvl="0" indent="-285750">
              <a:buFont typeface="Arial" panose="020B0604020202020204" pitchFamily="34" charset="0"/>
              <a:buChar char="•"/>
            </a:pPr>
            <a:r>
              <a:rPr lang="en-US" sz="1400" b="1" dirty="0">
                <a:latin typeface="Arial" panose="020B0604020202020204" pitchFamily="34" charset="0"/>
                <a:cs typeface="Arial" panose="020B0604020202020204" pitchFamily="34" charset="0"/>
              </a:rPr>
              <a:t>Attach files</a:t>
            </a:r>
            <a:r>
              <a:rPr lang="en-US" sz="1400" dirty="0">
                <a:latin typeface="Arial" panose="020B0604020202020204" pitchFamily="34" charset="0"/>
                <a:cs typeface="Arial" panose="020B0604020202020204" pitchFamily="34" charset="0"/>
              </a:rPr>
              <a:t>: Please attach any screenshots of the issues you are experiencing to help us better resolve your problem.</a:t>
            </a:r>
          </a:p>
          <a:p>
            <a:pPr marL="285750" lvl="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0" marR="0" algn="ctr">
              <a:spcBef>
                <a:spcPts val="0"/>
              </a:spcBef>
              <a:spcAft>
                <a:spcPts val="0"/>
              </a:spcAft>
            </a:pPr>
            <a:r>
              <a:rPr lang="en-US" sz="1600" dirty="0">
                <a:effectLst/>
                <a:latin typeface="Arial" panose="020B0604020202020204" pitchFamily="34" charset="0"/>
                <a:ea typeface="MS PGothic" panose="020B0600070205080204" pitchFamily="34" charset="-128"/>
                <a:cs typeface="Arial" panose="020B0604020202020204" pitchFamily="34" charset="0"/>
              </a:rPr>
              <a:t>Please save and submit the ticket</a:t>
            </a:r>
            <a:endParaRPr lang="en-US" sz="1100" dirty="0">
              <a:effectLst/>
              <a:latin typeface="Arial" panose="020B0604020202020204" pitchFamily="34" charset="0"/>
              <a:ea typeface="MS PGothic" panose="020B0600070205080204" pitchFamily="34" charset="-128"/>
              <a:cs typeface="Arial" panose="020B0604020202020204" pitchFamily="34" charset="0"/>
            </a:endParaRPr>
          </a:p>
          <a:p>
            <a:pPr marL="0" marR="0">
              <a:spcBef>
                <a:spcPts val="0"/>
              </a:spcBef>
              <a:spcAft>
                <a:spcPts val="0"/>
              </a:spcAft>
            </a:pPr>
            <a:r>
              <a:rPr lang="en-US" sz="1100" dirty="0">
                <a:effectLst/>
                <a:latin typeface="Arial" panose="020B0604020202020204" pitchFamily="34" charset="0"/>
                <a:ea typeface="MS PGothic"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4055189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762000" y="4719433"/>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283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7753" y="1434961"/>
            <a:ext cx="6872287" cy="523220"/>
          </a:xfrm>
          <a:prstGeom prst="rect">
            <a:avLst/>
          </a:prstGeom>
          <a:noFill/>
        </p:spPr>
        <p:txBody>
          <a:bodyPr wrap="square" rtlCol="0">
            <a:spAutoFit/>
          </a:bodyPr>
          <a:lstStyle/>
          <a:p>
            <a:pPr algn="ctr"/>
            <a:r>
              <a:rPr lang="en-US" sz="2800" b="1" dirty="0"/>
              <a:t>Ed-Fi Online Resource Center</a:t>
            </a:r>
          </a:p>
        </p:txBody>
      </p:sp>
      <p:sp>
        <p:nvSpPr>
          <p:cNvPr id="15" name="TextBox 14"/>
          <p:cNvSpPr txBox="1"/>
          <p:nvPr/>
        </p:nvSpPr>
        <p:spPr>
          <a:xfrm>
            <a:off x="163808" y="1958181"/>
            <a:ext cx="8980192" cy="461665"/>
          </a:xfrm>
          <a:prstGeom prst="rect">
            <a:avLst/>
          </a:prstGeom>
          <a:noFill/>
        </p:spPr>
        <p:txBody>
          <a:bodyPr wrap="square" rtlCol="0">
            <a:spAutoFit/>
          </a:bodyPr>
          <a:lstStyle/>
          <a:p>
            <a:pPr algn="ctr"/>
            <a:r>
              <a:rPr lang="en-US" sz="2400" dirty="0">
                <a:hlinkClick r:id="rId2"/>
              </a:rPr>
              <a:t>www.scsk12.org/edfi</a:t>
            </a:r>
            <a:endParaRPr lang="en-US" sz="2400" b="1" dirty="0"/>
          </a:p>
        </p:txBody>
      </p:sp>
      <p:sp>
        <p:nvSpPr>
          <p:cNvPr id="16" name="Title 2"/>
          <p:cNvSpPr>
            <a:spLocks noGrp="1"/>
          </p:cNvSpPr>
          <p:nvPr>
            <p:ph type="title"/>
          </p:nvPr>
        </p:nvSpPr>
        <p:spPr>
          <a:xfrm>
            <a:off x="1109841" y="726742"/>
            <a:ext cx="8082742" cy="642851"/>
          </a:xfrm>
        </p:spPr>
        <p:txBody>
          <a:bodyPr/>
          <a:lstStyle/>
          <a:p>
            <a:r>
              <a:rPr lang="en-US" dirty="0"/>
              <a:t>Support Page Materials</a:t>
            </a:r>
          </a:p>
        </p:txBody>
      </p:sp>
      <p:sp>
        <p:nvSpPr>
          <p:cNvPr id="5" name="TextBox 4"/>
          <p:cNvSpPr txBox="1"/>
          <p:nvPr/>
        </p:nvSpPr>
        <p:spPr>
          <a:xfrm>
            <a:off x="685800" y="2481401"/>
            <a:ext cx="6477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Developed to provide Ed-Fi users quick access to training materials, customer support portal and feedback form. </a:t>
            </a:r>
          </a:p>
          <a:p>
            <a:pPr marL="285750" indent="-285750">
              <a:buFont typeface="Arial" panose="020B0604020202020204" pitchFamily="34" charset="0"/>
              <a:buChar char="•"/>
            </a:pPr>
            <a:r>
              <a:rPr lang="en-US" dirty="0"/>
              <a:t>Contains end user training materials as well as trainer materials.</a:t>
            </a:r>
          </a:p>
        </p:txBody>
      </p:sp>
      <p:sp>
        <p:nvSpPr>
          <p:cNvPr id="18" name="TextBox 17"/>
          <p:cNvSpPr txBox="1"/>
          <p:nvPr/>
        </p:nvSpPr>
        <p:spPr>
          <a:xfrm>
            <a:off x="4953000" y="3709973"/>
            <a:ext cx="3429000" cy="2862322"/>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Trainer materials</a:t>
            </a:r>
          </a:p>
          <a:p>
            <a:pPr marL="718215" lvl="1" indent="-285750">
              <a:buFont typeface="Arial" panose="020B0604020202020204" pitchFamily="34" charset="0"/>
              <a:buChar char="•"/>
            </a:pPr>
            <a:r>
              <a:rPr lang="en-US" dirty="0"/>
              <a:t>Presentation</a:t>
            </a:r>
          </a:p>
          <a:p>
            <a:pPr marL="718215" lvl="1" indent="-285750">
              <a:buFont typeface="Arial" panose="020B0604020202020204" pitchFamily="34" charset="0"/>
              <a:buChar char="•"/>
            </a:pPr>
            <a:r>
              <a:rPr lang="en-US" dirty="0"/>
              <a:t>Facilitation guide</a:t>
            </a:r>
          </a:p>
          <a:p>
            <a:pPr marL="718215" lvl="1" indent="-285750">
              <a:buFont typeface="Arial" panose="020B0604020202020204" pitchFamily="34" charset="0"/>
              <a:buChar char="•"/>
            </a:pPr>
            <a:r>
              <a:rPr lang="en-US" dirty="0"/>
              <a:t>Training site and logins</a:t>
            </a:r>
          </a:p>
          <a:p>
            <a:pPr marL="718215" lvl="1" indent="-285750">
              <a:buFont typeface="Arial" panose="020B0604020202020204" pitchFamily="34" charset="0"/>
              <a:buChar char="•"/>
            </a:pPr>
            <a:r>
              <a:rPr lang="en-US" dirty="0"/>
              <a:t>Readiness checklist</a:t>
            </a:r>
          </a:p>
          <a:p>
            <a:pPr marL="718215" lvl="1" indent="-285750">
              <a:buFont typeface="Arial" panose="020B0604020202020204" pitchFamily="34" charset="0"/>
              <a:buChar char="•"/>
            </a:pPr>
            <a:r>
              <a:rPr lang="en-US" dirty="0"/>
              <a:t>Brainstorming tool</a:t>
            </a:r>
          </a:p>
          <a:p>
            <a:pPr marL="718215" lvl="1" indent="-285750">
              <a:buFont typeface="Arial" panose="020B0604020202020204" pitchFamily="34" charset="0"/>
              <a:buChar char="•"/>
            </a:pPr>
            <a:r>
              <a:rPr lang="en-US" dirty="0"/>
              <a:t>Planning template</a:t>
            </a:r>
          </a:p>
          <a:p>
            <a:pPr marL="718215" lvl="1" indent="-285750">
              <a:buFont typeface="Arial" panose="020B0604020202020204" pitchFamily="34" charset="0"/>
              <a:buChar char="•"/>
            </a:pPr>
            <a:r>
              <a:rPr lang="en-US" dirty="0"/>
              <a:t>Feedback form</a:t>
            </a:r>
          </a:p>
          <a:p>
            <a:pPr marL="718215" lvl="1" indent="-285750">
              <a:buFont typeface="Arial" panose="020B0604020202020204" pitchFamily="34" charset="0"/>
              <a:buChar char="•"/>
            </a:pPr>
            <a:endParaRPr lang="en-US" dirty="0"/>
          </a:p>
          <a:p>
            <a:pPr marL="718215" lvl="1" indent="-285750">
              <a:buFont typeface="Arial" panose="020B0604020202020204" pitchFamily="34" charset="0"/>
              <a:buChar char="•"/>
            </a:pPr>
            <a:endParaRPr lang="en-US" dirty="0"/>
          </a:p>
        </p:txBody>
      </p:sp>
      <p:sp>
        <p:nvSpPr>
          <p:cNvPr id="20" name="TextBox 19"/>
          <p:cNvSpPr txBox="1"/>
          <p:nvPr/>
        </p:nvSpPr>
        <p:spPr>
          <a:xfrm>
            <a:off x="914400" y="3709973"/>
            <a:ext cx="3429000" cy="2862322"/>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dirty="0"/>
              <a:t>End user training materials</a:t>
            </a:r>
          </a:p>
          <a:p>
            <a:pPr marL="718215" lvl="1" indent="-285750">
              <a:buFont typeface="Arial" panose="020B0604020202020204" pitchFamily="34" charset="0"/>
              <a:buChar char="•"/>
            </a:pPr>
            <a:r>
              <a:rPr lang="en-US" dirty="0"/>
              <a:t>Quick start guides</a:t>
            </a:r>
          </a:p>
          <a:p>
            <a:pPr marL="718215" lvl="1" indent="-285750">
              <a:buFont typeface="Arial" panose="020B0604020202020204" pitchFamily="34" charset="0"/>
              <a:buChar char="•"/>
            </a:pPr>
            <a:r>
              <a:rPr lang="en-US" dirty="0"/>
              <a:t>Guided exercises</a:t>
            </a:r>
          </a:p>
          <a:p>
            <a:pPr marL="718215" lvl="1" indent="-285750">
              <a:buFont typeface="Arial" panose="020B0604020202020204" pitchFamily="34" charset="0"/>
              <a:buChar char="•"/>
            </a:pPr>
            <a:r>
              <a:rPr lang="en-US" dirty="0"/>
              <a:t>Frequently asked questions</a:t>
            </a:r>
          </a:p>
          <a:p>
            <a:pPr marL="718215" lvl="1" indent="-285750">
              <a:buFont typeface="Arial" panose="020B0604020202020204" pitchFamily="34" charset="0"/>
              <a:buChar char="•"/>
            </a:pPr>
            <a:r>
              <a:rPr lang="en-US" dirty="0"/>
              <a:t>Use cases</a:t>
            </a:r>
          </a:p>
          <a:p>
            <a:pPr marL="718215" lvl="1" indent="-285750">
              <a:buFont typeface="Arial" panose="020B0604020202020204" pitchFamily="34" charset="0"/>
              <a:buChar char="•"/>
            </a:pPr>
            <a:r>
              <a:rPr lang="en-US" dirty="0"/>
              <a:t>Overview and feature videos</a:t>
            </a:r>
          </a:p>
          <a:p>
            <a:pPr marL="718215" lvl="1" indent="-285750">
              <a:buFont typeface="Arial" panose="020B0604020202020204" pitchFamily="34" charset="0"/>
              <a:buChar char="•"/>
            </a:pPr>
            <a:endParaRPr lang="en-US" dirty="0"/>
          </a:p>
          <a:p>
            <a:pPr marL="718215"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157928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0679" y="1219200"/>
            <a:ext cx="5759847" cy="523220"/>
          </a:xfrm>
          <a:prstGeom prst="rect">
            <a:avLst/>
          </a:prstGeom>
        </p:spPr>
        <p:txBody>
          <a:bodyPr wrap="none">
            <a:spAutoFit/>
          </a:bodyPr>
          <a:lstStyle/>
          <a:p>
            <a:pPr algn="ctr"/>
            <a:r>
              <a:rPr lang="en-US" sz="2800" b="1" dirty="0"/>
              <a:t>Planning Your Training Sessions</a:t>
            </a:r>
          </a:p>
        </p:txBody>
      </p:sp>
      <p:sp>
        <p:nvSpPr>
          <p:cNvPr id="6" name="TextBox 5"/>
          <p:cNvSpPr txBox="1"/>
          <p:nvPr/>
        </p:nvSpPr>
        <p:spPr>
          <a:xfrm>
            <a:off x="1143000" y="2057400"/>
            <a:ext cx="6029321" cy="3970318"/>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Review the following Train the Trainer Materials:</a:t>
            </a:r>
          </a:p>
          <a:p>
            <a:pPr marL="718215" lvl="1" indent="-285750">
              <a:buFont typeface="Arial" panose="020B0604020202020204" pitchFamily="34" charset="0"/>
              <a:buChar char="•"/>
            </a:pPr>
            <a:r>
              <a:rPr lang="en-US" dirty="0"/>
              <a:t>Training Readiness Checklist</a:t>
            </a:r>
          </a:p>
          <a:p>
            <a:pPr marL="718215" lvl="1" indent="-285750">
              <a:buFont typeface="Arial" panose="020B0604020202020204" pitchFamily="34" charset="0"/>
              <a:buChar char="•"/>
            </a:pPr>
            <a:r>
              <a:rPr lang="en-US" dirty="0"/>
              <a:t>School Based Facilitation Guide</a:t>
            </a:r>
          </a:p>
          <a:p>
            <a:pPr marL="718215"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Create an outline of next steps for planning your training sessions.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Please complete your school’s training by Friday September 30</a:t>
            </a:r>
            <a:r>
              <a:rPr lang="en-US" baseline="30000" dirty="0"/>
              <a:t>th</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 you have any planning or facilitation questions?</a:t>
            </a:r>
          </a:p>
          <a:p>
            <a:pPr marL="718215"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99437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18021" y="3537117"/>
            <a:ext cx="6413139"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User Roles and Corresponding Claims</a:t>
            </a:r>
            <a:endParaRPr lang="en-US" b="1" dirty="0">
              <a:latin typeface="Arial" panose="020B0604020202020204" pitchFamily="34" charset="0"/>
              <a:cs typeface="Arial" panose="020B0604020202020204" pitchFamily="34" charset="0"/>
            </a:endParaRPr>
          </a:p>
        </p:txBody>
      </p:sp>
      <p:sp>
        <p:nvSpPr>
          <p:cNvPr id="17" name="Rectangle 16"/>
          <p:cNvSpPr/>
          <p:nvPr/>
        </p:nvSpPr>
        <p:spPr>
          <a:xfrm>
            <a:off x="1318021" y="3107683"/>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Goal Setting</a:t>
            </a: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29" name="Rectangle 28"/>
          <p:cNvSpPr/>
          <p:nvPr/>
        </p:nvSpPr>
        <p:spPr>
          <a:xfrm>
            <a:off x="1318021" y="4395985"/>
            <a:ext cx="6380704"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General Troubleshooting</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a:solidFill>
                  <a:schemeClr val="tx1"/>
                </a:solidFill>
              </a:rPr>
              <a:t>Part Two – Expert Training</a:t>
            </a:r>
            <a:endParaRPr lang="en-US" sz="2800" b="1" dirty="0">
              <a:solidFill>
                <a:schemeClr val="tx1"/>
              </a:solidFill>
            </a:endParaRPr>
          </a:p>
        </p:txBody>
      </p:sp>
      <p:sp>
        <p:nvSpPr>
          <p:cNvPr id="21" name="Rectangle 20"/>
          <p:cNvSpPr/>
          <p:nvPr/>
        </p:nvSpPr>
        <p:spPr>
          <a:xfrm>
            <a:off x="1318021" y="4825419"/>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Support Page Materials </a:t>
            </a:r>
            <a:endParaRPr lang="en-US" b="1" dirty="0">
              <a:latin typeface="Arial" panose="020B0604020202020204" pitchFamily="34" charset="0"/>
              <a:cs typeface="Arial" panose="020B0604020202020204" pitchFamily="34" charset="0"/>
            </a:endParaRPr>
          </a:p>
        </p:txBody>
      </p:sp>
      <p:sp>
        <p:nvSpPr>
          <p:cNvPr id="22" name="Rectangle 21"/>
          <p:cNvSpPr/>
          <p:nvPr/>
        </p:nvSpPr>
        <p:spPr>
          <a:xfrm>
            <a:off x="1318021" y="5254854"/>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Questions and Next Steps</a:t>
            </a:r>
            <a:endParaRPr lang="en-US" b="1" dirty="0">
              <a:latin typeface="Arial" panose="020B0604020202020204" pitchFamily="34" charset="0"/>
              <a:cs typeface="Arial" panose="020B0604020202020204" pitchFamily="34" charset="0"/>
            </a:endParaRPr>
          </a:p>
        </p:txBody>
      </p:sp>
      <p:sp>
        <p:nvSpPr>
          <p:cNvPr id="2" name="Rectangle 1"/>
          <p:cNvSpPr/>
          <p:nvPr/>
        </p:nvSpPr>
        <p:spPr>
          <a:xfrm>
            <a:off x="1318021" y="2248815"/>
            <a:ext cx="2602059" cy="369332"/>
          </a:xfrm>
          <a:prstGeom prst="rect">
            <a:avLst/>
          </a:prstGeom>
        </p:spPr>
        <p:txBody>
          <a:bodyPr wrap="none">
            <a:spAutoFit/>
          </a:bodyPr>
          <a:lstStyle/>
          <a:p>
            <a:pPr marL="285750" indent="-285750">
              <a:buFont typeface="Arial" panose="020B0604020202020204" pitchFamily="34" charset="0"/>
              <a:buChar char="•"/>
            </a:pPr>
            <a:r>
              <a:rPr lang="en-US" b="1" dirty="0">
                <a:cs typeface="Arial" panose="020B0604020202020204" pitchFamily="34" charset="0"/>
              </a:rPr>
              <a:t>Training Objectives</a:t>
            </a:r>
          </a:p>
        </p:txBody>
      </p:sp>
      <p:sp>
        <p:nvSpPr>
          <p:cNvPr id="14" name="Rectangle 13"/>
          <p:cNvSpPr/>
          <p:nvPr/>
        </p:nvSpPr>
        <p:spPr>
          <a:xfrm>
            <a:off x="1318021" y="2678249"/>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The Basics of Metrics</a:t>
            </a:r>
            <a:endParaRPr lang="en-US" b="1" dirty="0">
              <a:latin typeface="Arial" panose="020B0604020202020204" pitchFamily="34" charset="0"/>
              <a:cs typeface="Arial" panose="020B0604020202020204" pitchFamily="34" charset="0"/>
            </a:endParaRPr>
          </a:p>
        </p:txBody>
      </p:sp>
      <p:sp>
        <p:nvSpPr>
          <p:cNvPr id="13" name="Rectangle 12"/>
          <p:cNvSpPr/>
          <p:nvPr/>
        </p:nvSpPr>
        <p:spPr>
          <a:xfrm>
            <a:off x="1318021" y="3966551"/>
            <a:ext cx="6380704" cy="369332"/>
          </a:xfrm>
          <a:prstGeom prst="rect">
            <a:avLst/>
          </a:prstGeom>
        </p:spPr>
        <p:txBody>
          <a:bodyPr wrap="square">
            <a:spAutoFit/>
          </a:bodyPr>
          <a:lstStyle/>
          <a:p>
            <a:pPr marL="285750" indent="-285750">
              <a:buFont typeface="Arial" panose="020B0604020202020204" pitchFamily="34" charset="0"/>
              <a:buChar char="•"/>
            </a:pPr>
            <a:r>
              <a:rPr lang="en-US" b="1" dirty="0">
                <a:cs typeface="Arial" panose="020B0604020202020204" pitchFamily="34" charset="0"/>
              </a:rPr>
              <a:t>Footprints</a:t>
            </a:r>
            <a:endParaRPr lang="en-US" b="1" dirty="0">
              <a:latin typeface="Arial" panose="020B0604020202020204" pitchFamily="34" charset="0"/>
              <a:cs typeface="Arial" panose="020B0604020202020204" pitchFamily="34" charset="0"/>
            </a:endParaRPr>
          </a:p>
        </p:txBody>
      </p:sp>
      <p:sp>
        <p:nvSpPr>
          <p:cNvPr id="12" name="Rectangle 11"/>
          <p:cNvSpPr/>
          <p:nvPr/>
        </p:nvSpPr>
        <p:spPr>
          <a:xfrm>
            <a:off x="609600" y="5215533"/>
            <a:ext cx="6796803" cy="581303"/>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3156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1109841" y="726742"/>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dirty="0"/>
              <a:t>Questions and Next Steps</a:t>
            </a:r>
          </a:p>
        </p:txBody>
      </p:sp>
      <p:sp>
        <p:nvSpPr>
          <p:cNvPr id="5" name="TextBox 4"/>
          <p:cNvSpPr txBox="1"/>
          <p:nvPr/>
        </p:nvSpPr>
        <p:spPr>
          <a:xfrm>
            <a:off x="762000" y="1752600"/>
            <a:ext cx="784860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Review training materials on Ed-Fi Online Resource Center</a:t>
            </a:r>
          </a:p>
          <a:p>
            <a:pPr marL="718215" lvl="1" indent="-285750">
              <a:buFont typeface="Arial" panose="020B0604020202020204" pitchFamily="34" charset="0"/>
              <a:buChar char="•"/>
            </a:pPr>
            <a:r>
              <a:rPr lang="en-US" dirty="0"/>
              <a:t>End user documents</a:t>
            </a:r>
          </a:p>
          <a:p>
            <a:pPr marL="718215" lvl="1" indent="-285750">
              <a:buFont typeface="Arial" panose="020B0604020202020204" pitchFamily="34" charset="0"/>
              <a:buChar char="•"/>
            </a:pPr>
            <a:r>
              <a:rPr lang="en-US" dirty="0"/>
              <a:t>Training documents</a:t>
            </a:r>
          </a:p>
          <a:p>
            <a:pPr marL="718215"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Follow up with your principal</a:t>
            </a:r>
          </a:p>
          <a:p>
            <a:pPr marL="718215" lvl="1" indent="-285750">
              <a:buFont typeface="Arial" panose="020B0604020202020204" pitchFamily="34" charset="0"/>
              <a:buChar char="•"/>
            </a:pPr>
            <a:r>
              <a:rPr lang="en-US" dirty="0"/>
              <a:t>Next steps for rolling out Ed-Fi in your school</a:t>
            </a:r>
          </a:p>
          <a:p>
            <a:pPr lvl="1"/>
            <a:endParaRPr lang="en-US" dirty="0"/>
          </a:p>
          <a:p>
            <a:pPr marL="285750" indent="-285750">
              <a:buFont typeface="Arial" panose="020B0604020202020204" pitchFamily="34" charset="0"/>
              <a:buChar char="•"/>
            </a:pPr>
            <a:r>
              <a:rPr lang="en-US" dirty="0"/>
              <a:t>Questions</a:t>
            </a:r>
          </a:p>
          <a:p>
            <a:pPr marL="718215" lvl="1" indent="-285750">
              <a:buFont typeface="Arial" panose="020B0604020202020204" pitchFamily="34" charset="0"/>
              <a:buChar char="•"/>
            </a:pPr>
            <a:r>
              <a:rPr lang="en-US" dirty="0" err="1"/>
              <a:t>Geeta</a:t>
            </a:r>
            <a:r>
              <a:rPr lang="en-US" dirty="0"/>
              <a:t> </a:t>
            </a:r>
            <a:r>
              <a:rPr lang="en-US" dirty="0" err="1"/>
              <a:t>Bhagat</a:t>
            </a:r>
            <a:r>
              <a:rPr lang="en-US" dirty="0"/>
              <a:t>					</a:t>
            </a:r>
          </a:p>
          <a:p>
            <a:pPr lvl="1"/>
            <a:r>
              <a:rPr lang="en-US" dirty="0"/>
              <a:t>     </a:t>
            </a:r>
            <a:r>
              <a:rPr lang="en-US" dirty="0">
                <a:hlinkClick r:id="rId2"/>
              </a:rPr>
              <a:t>Bhagatgs@scsk12.org</a:t>
            </a:r>
            <a:r>
              <a:rPr lang="en-US" dirty="0"/>
              <a:t> </a:t>
            </a:r>
          </a:p>
          <a:p>
            <a:pPr lvl="1"/>
            <a:endParaRPr lang="en-US" dirty="0"/>
          </a:p>
          <a:p>
            <a:pPr marL="718215" lvl="1" indent="-285750">
              <a:buFont typeface="Arial" panose="020B0604020202020204" pitchFamily="34" charset="0"/>
              <a:buChar char="•"/>
            </a:pPr>
            <a:r>
              <a:rPr lang="en-US" dirty="0"/>
              <a:t>John Anderson</a:t>
            </a:r>
          </a:p>
          <a:p>
            <a:pPr lvl="1"/>
            <a:r>
              <a:rPr lang="en-US" dirty="0"/>
              <a:t>     </a:t>
            </a:r>
            <a:r>
              <a:rPr lang="en-US" dirty="0">
                <a:hlinkClick r:id="rId3"/>
              </a:rPr>
              <a:t>Andersonj5@scsk12.org</a:t>
            </a:r>
            <a:endParaRPr lang="en-US" dirty="0"/>
          </a:p>
          <a:p>
            <a:pPr lvl="1"/>
            <a:endParaRPr lang="en-US" dirty="0"/>
          </a:p>
          <a:p>
            <a:pPr marL="718215"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4220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Objectives</a:t>
            </a:r>
          </a:p>
        </p:txBody>
      </p:sp>
      <p:sp>
        <p:nvSpPr>
          <p:cNvPr id="3" name="Content Placeholder 2"/>
          <p:cNvSpPr>
            <a:spLocks noGrp="1"/>
          </p:cNvSpPr>
          <p:nvPr>
            <p:ph idx="1"/>
          </p:nvPr>
        </p:nvSpPr>
        <p:spPr>
          <a:xfrm>
            <a:off x="533400" y="2179637"/>
            <a:ext cx="8382000" cy="4602163"/>
          </a:xfrm>
        </p:spPr>
        <p:txBody>
          <a:bodyPr/>
          <a:lstStyle/>
          <a:p>
            <a:pPr lvl="0"/>
            <a:r>
              <a:rPr lang="en-US" sz="2000" dirty="0">
                <a:latin typeface="Arial" panose="020B0604020202020204" pitchFamily="34" charset="0"/>
                <a:cs typeface="Arial" panose="020B0604020202020204" pitchFamily="34" charset="0"/>
              </a:rPr>
              <a:t>By the end of this training, you will…</a:t>
            </a:r>
          </a:p>
          <a:p>
            <a:pPr lvl="1"/>
            <a:r>
              <a:rPr lang="en-US" sz="1800" dirty="0">
                <a:latin typeface="Arial" panose="020B0604020202020204" pitchFamily="34" charset="0"/>
                <a:cs typeface="Arial" panose="020B0604020202020204" pitchFamily="34" charset="0"/>
              </a:rPr>
              <a:t>Understand the purpose of the Shelby Ed-Fi Dashboards</a:t>
            </a:r>
          </a:p>
          <a:p>
            <a:pPr lvl="1"/>
            <a:r>
              <a:rPr lang="en-US" sz="1800" dirty="0">
                <a:latin typeface="Arial" panose="020B0604020202020204" pitchFamily="34" charset="0"/>
                <a:cs typeface="Arial" panose="020B0604020202020204" pitchFamily="34" charset="0"/>
              </a:rPr>
              <a:t>Gain a working knowledge of the Ed-Fi dashboards (including structure and data sources)</a:t>
            </a:r>
          </a:p>
          <a:p>
            <a:pPr lvl="1"/>
            <a:r>
              <a:rPr lang="en-US" sz="1800" dirty="0">
                <a:latin typeface="Arial" panose="020B0604020202020204" pitchFamily="34" charset="0"/>
                <a:cs typeface="Arial" panose="020B0604020202020204" pitchFamily="34" charset="0"/>
              </a:rPr>
              <a:t>Understand various user roles and permissions</a:t>
            </a:r>
          </a:p>
          <a:p>
            <a:pPr lvl="1"/>
            <a:r>
              <a:rPr lang="en-US" sz="1800" dirty="0">
                <a:latin typeface="Arial" panose="020B0604020202020204" pitchFamily="34" charset="0"/>
                <a:cs typeface="Arial" panose="020B0604020202020204" pitchFamily="34" charset="0"/>
              </a:rPr>
              <a:t>Identify ways you can use these dashboards moving forward</a:t>
            </a:r>
          </a:p>
          <a:p>
            <a:pPr marL="0" indent="0">
              <a:buNone/>
            </a:pPr>
            <a:endParaRPr lang="en-US" sz="1600" b="1" i="1" dirty="0">
              <a:latin typeface="Arial" panose="020B0604020202020204" pitchFamily="34" charset="0"/>
              <a:cs typeface="Arial" panose="020B0604020202020204" pitchFamily="34" charset="0"/>
            </a:endParaRPr>
          </a:p>
          <a:p>
            <a:pPr marL="345972" lvl="1" indent="0">
              <a:buNone/>
            </a:pPr>
            <a:endParaRPr lang="en-US" sz="18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4"/>
          </p:nvPr>
        </p:nvSpPr>
        <p:spPr>
          <a:xfrm>
            <a:off x="6590071" y="6629400"/>
            <a:ext cx="2209800" cy="304800"/>
          </a:xfrm>
        </p:spPr>
        <p:txBody>
          <a:bodyPr/>
          <a:lstStyle/>
          <a:p>
            <a:pPr>
              <a:defRPr/>
            </a:pPr>
            <a:fld id="{CD72049F-C3E8-4E7F-AB5A-4975E6929684}" type="slidenum">
              <a:rPr lang="en-US" smtClean="0"/>
              <a:pPr>
                <a:defRPr/>
              </a:pPr>
              <a:t>6</a:t>
            </a:fld>
            <a:r>
              <a:rPr lang="en-US" dirty="0"/>
              <a:t>z</a:t>
            </a:r>
          </a:p>
        </p:txBody>
      </p:sp>
    </p:spTree>
    <p:extLst>
      <p:ext uri="{BB962C8B-B14F-4D97-AF65-F5344CB8AC3E}">
        <p14:creationId xmlns:p14="http://schemas.microsoft.com/office/powerpoint/2010/main" val="1007806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25840" y="5179193"/>
            <a:ext cx="6413139"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725840" y="4509839"/>
            <a:ext cx="6388640"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725840" y="3171131"/>
            <a:ext cx="6396472" cy="369332"/>
          </a:xfrm>
          <a:prstGeom prst="rect">
            <a:avLst/>
          </a:prstGeom>
        </p:spPr>
        <p:txBody>
          <a:bodyPr wrap="square">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725840" y="2501777"/>
            <a:ext cx="4572000" cy="369332"/>
          </a:xfrm>
          <a:prstGeom prst="rect">
            <a:avLst/>
          </a:prstGeom>
        </p:spPr>
        <p:txBody>
          <a:bodyPr>
            <a:spAutoFit/>
          </a:bodyPr>
          <a:lstStyle/>
          <a:p>
            <a:pPr marL="285750" indent="-285750">
              <a:buFont typeface="Arial" panose="020B0604020202020204" pitchFamily="34" charset="0"/>
              <a:buChar char="•"/>
            </a:pPr>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725840" y="3840485"/>
            <a:ext cx="4572000" cy="369332"/>
          </a:xfrm>
          <a:prstGeom prst="rect">
            <a:avLst/>
          </a:prstGeom>
        </p:spPr>
        <p:txBody>
          <a:bodyPr>
            <a:spAutoFit/>
          </a:bodyPr>
          <a:lstStyle/>
          <a:p>
            <a:pPr marL="285750" indent="-285750">
              <a:buFont typeface="Arial" panose="020B0604020202020204" pitchFamily="34" charset="0"/>
              <a:buChar char="•"/>
            </a:pPr>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1109841" y="726742"/>
            <a:ext cx="8082742" cy="642851"/>
          </a:xfrm>
        </p:spPr>
        <p:txBody>
          <a:bodyPr/>
          <a:lstStyle/>
          <a:p>
            <a:r>
              <a:rPr lang="en-US" dirty="0"/>
              <a:t>Agenda</a:t>
            </a:r>
          </a:p>
        </p:txBody>
      </p:sp>
      <p:sp>
        <p:nvSpPr>
          <p:cNvPr id="16" name="Title 2"/>
          <p:cNvSpPr txBox="1">
            <a:spLocks/>
          </p:cNvSpPr>
          <p:nvPr/>
        </p:nvSpPr>
        <p:spPr bwMode="auto">
          <a:xfrm>
            <a:off x="1146627" y="1526656"/>
            <a:ext cx="8082742" cy="642851"/>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lvl1pPr algn="l" defTabSz="432465" rtl="0" eaLnBrk="0" fontAlgn="base" hangingPunct="0">
              <a:spcBef>
                <a:spcPct val="0"/>
              </a:spcBef>
              <a:spcAft>
                <a:spcPct val="0"/>
              </a:spcAft>
              <a:defRPr sz="40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a:lstStyle>
          <a:p>
            <a:r>
              <a:rPr lang="en-US" sz="2800" b="1" dirty="0">
                <a:solidFill>
                  <a:schemeClr val="tx1"/>
                </a:solidFill>
              </a:rPr>
              <a:t>Part One</a:t>
            </a:r>
          </a:p>
        </p:txBody>
      </p:sp>
      <p:sp>
        <p:nvSpPr>
          <p:cNvPr id="9" name="Rectangle 8"/>
          <p:cNvSpPr/>
          <p:nvPr/>
        </p:nvSpPr>
        <p:spPr>
          <a:xfrm>
            <a:off x="1534007" y="3059571"/>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0750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sp>
        <p:nvSpPr>
          <p:cNvPr id="2" name="Content Placeholder 1"/>
          <p:cNvSpPr>
            <a:spLocks noGrp="1"/>
          </p:cNvSpPr>
          <p:nvPr>
            <p:ph idx="1"/>
          </p:nvPr>
        </p:nvSpPr>
        <p:spPr>
          <a:xfrm>
            <a:off x="381000" y="1524002"/>
            <a:ext cx="8096251" cy="4648199"/>
          </a:xfrm>
        </p:spPr>
        <p:txBody>
          <a:bodyPr/>
          <a:lstStyle/>
          <a:p>
            <a:r>
              <a:rPr lang="en-US" sz="2600" dirty="0"/>
              <a:t>The Ed-Fi Dashboards are made up of: </a:t>
            </a:r>
          </a:p>
          <a:p>
            <a:pPr lvl="1"/>
            <a:r>
              <a:rPr lang="en-US" sz="2400" dirty="0"/>
              <a:t>A longitudinal </a:t>
            </a:r>
            <a:r>
              <a:rPr lang="en-US" sz="2400" b="1" dirty="0"/>
              <a:t>data warehouse</a:t>
            </a:r>
            <a:r>
              <a:rPr lang="en-US" sz="2400" dirty="0"/>
              <a:t> which contains a wide range of student and teacher educational and workforce data. </a:t>
            </a:r>
          </a:p>
          <a:p>
            <a:pPr lvl="2" algn="just"/>
            <a:r>
              <a:rPr lang="en-US" dirty="0"/>
              <a:t>Data is not changed</a:t>
            </a:r>
          </a:p>
          <a:p>
            <a:pPr lvl="2" algn="just"/>
            <a:r>
              <a:rPr lang="en-US" dirty="0"/>
              <a:t>Data is uploaded periodically</a:t>
            </a:r>
          </a:p>
          <a:p>
            <a:pPr lvl="2" algn="just"/>
            <a:r>
              <a:rPr lang="en-US" dirty="0"/>
              <a:t>Data is historical</a:t>
            </a:r>
          </a:p>
          <a:p>
            <a:pPr lvl="2" algn="just"/>
            <a:r>
              <a:rPr lang="en-US" dirty="0"/>
              <a:t>Data is connected</a:t>
            </a:r>
          </a:p>
          <a:p>
            <a:pPr marL="864931" lvl="2" indent="0" algn="just">
              <a:buNone/>
            </a:pPr>
            <a:r>
              <a:rPr lang="en-US" dirty="0"/>
              <a:t>     via unique IDs</a:t>
            </a:r>
          </a:p>
          <a:p>
            <a:pPr marL="432465" lvl="3" indent="0" algn="just">
              <a:buNone/>
            </a:pPr>
            <a:endParaRPr lang="en-US" sz="2200" dirty="0">
              <a:ea typeface="Geneva" pitchFamily="-107" charset="-128"/>
              <a:cs typeface="Geneva" charset="0"/>
            </a:endParaRPr>
          </a:p>
          <a:p>
            <a:pPr marL="775365" lvl="3" indent="-342900"/>
            <a:r>
              <a:rPr lang="en-US" sz="2200" b="1" dirty="0">
                <a:ea typeface="Geneva" pitchFamily="-107" charset="-128"/>
                <a:cs typeface="Geneva" charset="0"/>
              </a:rPr>
              <a:t>Academic Dashboards, Talent Management Dashboards, and EWS (Early Warning System) Dashboards </a:t>
            </a:r>
            <a:r>
              <a:rPr lang="en-US" sz="2200" dirty="0">
                <a:ea typeface="Geneva" pitchFamily="-107" charset="-128"/>
                <a:cs typeface="Geneva" charset="0"/>
              </a:rPr>
              <a:t>that allow SCS staff to access educational and workforce data.</a:t>
            </a:r>
          </a:p>
          <a:p>
            <a:pPr marL="775365" lvl="3" indent="-342900" algn="just"/>
            <a:r>
              <a:rPr lang="en-US" sz="2200" b="1" dirty="0">
                <a:ea typeface="Geneva" pitchFamily="-107" charset="-128"/>
                <a:cs typeface="Geneva" charset="0"/>
              </a:rPr>
              <a:t>Dashboard Usage Module </a:t>
            </a:r>
            <a:r>
              <a:rPr lang="en-US" sz="2200" dirty="0">
                <a:ea typeface="Geneva" pitchFamily="-107" charset="-128"/>
                <a:cs typeface="Geneva" charset="0"/>
              </a:rPr>
              <a:t>allow SCS staff to track usage of the dashboards.</a:t>
            </a:r>
            <a:endParaRPr lang="en-US" sz="2200" b="1" dirty="0">
              <a:ea typeface="Geneva" pitchFamily="-107" charset="-128"/>
              <a:cs typeface="Geneva" charset="0"/>
            </a:endParaRPr>
          </a:p>
          <a:p>
            <a:pPr marL="864931" lvl="2" indent="0" algn="just">
              <a:buNone/>
            </a:pPr>
            <a:endParaRPr lang="en-US" dirty="0"/>
          </a:p>
        </p:txBody>
      </p:sp>
      <p:graphicFrame>
        <p:nvGraphicFramePr>
          <p:cNvPr id="10" name="Diagram 9"/>
          <p:cNvGraphicFramePr/>
          <p:nvPr>
            <p:extLst>
              <p:ext uri="{D42A27DB-BD31-4B8C-83A1-F6EECF244321}">
                <p14:modId xmlns:p14="http://schemas.microsoft.com/office/powerpoint/2010/main" val="1988682999"/>
              </p:ext>
            </p:extLst>
          </p:nvPr>
        </p:nvGraphicFramePr>
        <p:xfrm>
          <a:off x="4228484" y="2781301"/>
          <a:ext cx="4895851"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92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9</a:t>
            </a:fld>
            <a:endParaRPr lang="en-US" dirty="0"/>
          </a:p>
        </p:txBody>
      </p:sp>
      <p:cxnSp>
        <p:nvCxnSpPr>
          <p:cNvPr id="7" name="Straight Connector 6"/>
          <p:cNvCxnSpPr/>
          <p:nvPr/>
        </p:nvCxnSpPr>
        <p:spPr>
          <a:xfrm flipV="1">
            <a:off x="207153" y="694367"/>
            <a:ext cx="7331412" cy="9006"/>
          </a:xfrm>
          <a:prstGeom prst="line">
            <a:avLst/>
          </a:prstGeom>
          <a:ln w="19050" cmpd="sng">
            <a:solidFill>
              <a:srgbClr val="488054"/>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1877" y="535585"/>
            <a:ext cx="7322405" cy="769441"/>
          </a:xfrm>
          <a:prstGeom prst="rect">
            <a:avLst/>
          </a:prstGeom>
          <a:noFill/>
        </p:spPr>
        <p:txBody>
          <a:bodyPr wrap="square" rtlCol="0">
            <a:spAutoFit/>
          </a:bodyPr>
          <a:lstStyle/>
          <a:p>
            <a:endParaRPr lang="is-IS" sz="1600" b="1" dirty="0">
              <a:latin typeface="Rockwell"/>
              <a:cs typeface="Rockwell"/>
            </a:endParaRPr>
          </a:p>
          <a:p>
            <a:endParaRPr lang="en-US" sz="2800" dirty="0">
              <a:latin typeface="Rockwell"/>
              <a:cs typeface="Rockwell"/>
            </a:endParaRPr>
          </a:p>
        </p:txBody>
      </p:sp>
      <p:sp>
        <p:nvSpPr>
          <p:cNvPr id="9" name="Text Placeholder 5"/>
          <p:cNvSpPr txBox="1">
            <a:spLocks/>
          </p:cNvSpPr>
          <p:nvPr/>
        </p:nvSpPr>
        <p:spPr>
          <a:xfrm>
            <a:off x="241877" y="2275537"/>
            <a:ext cx="2057399" cy="4343400"/>
          </a:xfrm>
          <a:prstGeom prst="rect">
            <a:avLst/>
          </a:prstGeom>
          <a:solidFill>
            <a:schemeClr val="tx2">
              <a:lumMod val="20000"/>
              <a:lumOff val="80000"/>
            </a:schemeClr>
          </a:solidFill>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500" b="1" dirty="0">
                <a:latin typeface="Arial" panose="020B0604020202020204" pitchFamily="34" charset="0"/>
                <a:cs typeface="Arial" panose="020B0604020202020204" pitchFamily="34" charset="0"/>
              </a:rPr>
              <a:t>Academic</a:t>
            </a:r>
          </a:p>
          <a:p>
            <a:pPr marL="0" indent="0">
              <a:buFont typeface="Arial"/>
              <a:buNone/>
            </a:pPr>
            <a:endParaRPr lang="en-US" sz="1500" b="1" dirty="0">
              <a:latin typeface="Arial" panose="020B0604020202020204" pitchFamily="34" charset="0"/>
              <a:cs typeface="Arial" panose="020B0604020202020204" pitchFamily="34" charset="0"/>
            </a:endParaRPr>
          </a:p>
          <a:p>
            <a:pPr>
              <a:lnSpc>
                <a:spcPct val="80000"/>
              </a:lnSpc>
              <a:spcBef>
                <a:spcPts val="0"/>
              </a:spcBef>
              <a:spcAft>
                <a:spcPts val="1600"/>
              </a:spcAft>
            </a:pPr>
            <a:r>
              <a:rPr lang="en-US" sz="1400" dirty="0">
                <a:latin typeface="Arial" panose="020B0604020202020204" pitchFamily="34" charset="0"/>
                <a:cs typeface="Arial" panose="020B0604020202020204" pitchFamily="34" charset="0"/>
              </a:rPr>
              <a:t>Attendance</a:t>
            </a:r>
          </a:p>
          <a:p>
            <a:pPr>
              <a:lnSpc>
                <a:spcPct val="80000"/>
              </a:lnSpc>
              <a:spcBef>
                <a:spcPts val="0"/>
              </a:spcBef>
              <a:spcAft>
                <a:spcPts val="1600"/>
              </a:spcAft>
            </a:pPr>
            <a:r>
              <a:rPr lang="en-US" sz="1400" dirty="0">
                <a:latin typeface="Arial" panose="020B0604020202020204" pitchFamily="34" charset="0"/>
                <a:cs typeface="Arial" panose="020B0604020202020204" pitchFamily="34" charset="0"/>
              </a:rPr>
              <a:t>Discipline</a:t>
            </a:r>
          </a:p>
          <a:p>
            <a:pPr>
              <a:lnSpc>
                <a:spcPct val="80000"/>
              </a:lnSpc>
              <a:spcAft>
                <a:spcPts val="1600"/>
              </a:spcAft>
            </a:pPr>
            <a:r>
              <a:rPr lang="en-US" sz="1400" dirty="0">
                <a:latin typeface="Arial" panose="020B0604020202020204" pitchFamily="34" charset="0"/>
                <a:cs typeface="Arial" panose="020B0604020202020204" pitchFamily="34" charset="0"/>
              </a:rPr>
              <a:t>Grades and Credits</a:t>
            </a:r>
          </a:p>
          <a:p>
            <a:pPr>
              <a:lnSpc>
                <a:spcPct val="80000"/>
              </a:lnSpc>
              <a:spcAft>
                <a:spcPts val="1600"/>
              </a:spcAft>
            </a:pPr>
            <a:r>
              <a:rPr lang="en-US" sz="1400" dirty="0">
                <a:latin typeface="Arial" panose="020B0604020202020204" pitchFamily="34" charset="0"/>
                <a:cs typeface="Arial" panose="020B0604020202020204" pitchFamily="34" charset="0"/>
              </a:rPr>
              <a:t>Student Info</a:t>
            </a:r>
          </a:p>
          <a:p>
            <a:pPr>
              <a:lnSpc>
                <a:spcPct val="80000"/>
              </a:lnSpc>
              <a:spcAft>
                <a:spcPts val="1600"/>
              </a:spcAft>
            </a:pPr>
            <a:r>
              <a:rPr lang="en-US" sz="1400" dirty="0">
                <a:latin typeface="Arial" panose="020B0604020202020204" pitchFamily="34" charset="0"/>
                <a:cs typeface="Arial" panose="020B0604020202020204" pitchFamily="34" charset="0"/>
              </a:rPr>
              <a:t>State Assessments</a:t>
            </a:r>
          </a:p>
          <a:p>
            <a:pPr>
              <a:lnSpc>
                <a:spcPct val="80000"/>
              </a:lnSpc>
              <a:spcAft>
                <a:spcPts val="1600"/>
              </a:spcAft>
            </a:pPr>
            <a:r>
              <a:rPr lang="en-US" sz="1400" dirty="0">
                <a:latin typeface="Arial" panose="020B0604020202020204" pitchFamily="34" charset="0"/>
                <a:cs typeface="Arial" panose="020B0604020202020204" pitchFamily="34" charset="0"/>
              </a:rPr>
              <a:t>NWEA MAP</a:t>
            </a:r>
          </a:p>
          <a:p>
            <a:pPr>
              <a:lnSpc>
                <a:spcPct val="80000"/>
              </a:lnSpc>
              <a:spcAft>
                <a:spcPts val="1600"/>
              </a:spcAft>
            </a:pPr>
            <a:r>
              <a:rPr lang="en-US" sz="1400" dirty="0">
                <a:latin typeface="Arial" panose="020B0604020202020204" pitchFamily="34" charset="0"/>
                <a:cs typeface="Arial" panose="020B0604020202020204" pitchFamily="34" charset="0"/>
              </a:rPr>
              <a:t>College Entrance Exams</a:t>
            </a:r>
          </a:p>
          <a:p>
            <a:pPr>
              <a:lnSpc>
                <a:spcPct val="80000"/>
              </a:lnSpc>
              <a:spcAft>
                <a:spcPts val="1600"/>
              </a:spcAft>
            </a:pPr>
            <a:r>
              <a:rPr lang="en-US" sz="1400" dirty="0">
                <a:latin typeface="Arial" panose="020B0604020202020204" pitchFamily="34" charset="0"/>
                <a:cs typeface="Arial" panose="020B0604020202020204" pitchFamily="34" charset="0"/>
              </a:rPr>
              <a:t>Advanced Coursework</a:t>
            </a:r>
          </a:p>
          <a:p>
            <a:pPr>
              <a:lnSpc>
                <a:spcPct val="80000"/>
              </a:lnSpc>
              <a:spcAft>
                <a:spcPts val="1600"/>
              </a:spcAft>
            </a:pPr>
            <a:r>
              <a:rPr lang="en-US" sz="1400" dirty="0">
                <a:latin typeface="Arial" panose="020B0604020202020204" pitchFamily="34" charset="0"/>
                <a:cs typeface="Arial" panose="020B0604020202020204" pitchFamily="34" charset="0"/>
              </a:rPr>
              <a:t>Transcript data</a:t>
            </a:r>
          </a:p>
        </p:txBody>
      </p:sp>
      <p:sp>
        <p:nvSpPr>
          <p:cNvPr id="11" name="Text Placeholder 5"/>
          <p:cNvSpPr txBox="1">
            <a:spLocks/>
          </p:cNvSpPr>
          <p:nvPr/>
        </p:nvSpPr>
        <p:spPr>
          <a:xfrm>
            <a:off x="2470928" y="2277943"/>
            <a:ext cx="2038148" cy="4340994"/>
          </a:xfrm>
          <a:prstGeom prst="rect">
            <a:avLst/>
          </a:prstGeom>
          <a:solidFill>
            <a:schemeClr val="accent1">
              <a:lumMod val="20000"/>
              <a:lumOff val="80000"/>
            </a:schemeClr>
          </a:solidFill>
        </p:spPr>
        <p:txBody>
          <a:bodyPr vert="horz" lIns="91440" tIns="45720" rIns="91440" bIns="45720" rtlCol="0">
            <a:normAutofit fontScale="40000" lnSpcReduction="20000"/>
          </a:bodyPr>
          <a:lstStyle>
            <a:lvl1pPr marL="342900" indent="-342900" algn="l" defTabSz="914400" rtl="0" eaLnBrk="1" latinLnBrk="0" hangingPunct="1">
              <a:lnSpc>
                <a:spcPct val="100000"/>
              </a:lnSpc>
              <a:spcBef>
                <a:spcPts val="0"/>
              </a:spcBef>
              <a:spcAft>
                <a:spcPts val="1600"/>
              </a:spcAft>
              <a:buFont typeface="Arial" panose="020B0604020202020204" pitchFamily="34" charset="0"/>
              <a:buChar char="•"/>
              <a:defRPr lang="en-US" sz="3200" kern="1200" dirty="0" smtClean="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1400"/>
              </a:spcAft>
              <a:buFont typeface="Courier New" panose="02070309020205020404" pitchFamily="49" charset="0"/>
              <a:buChar char="o"/>
              <a:defRPr lang="en-US" sz="2800" kern="1200" dirty="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Calibri" panose="020F050202020403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Arial" panose="020B0604020202020204" pitchFamily="34" charset="0"/>
              <a:buChar char="•"/>
              <a:defRPr lang="en-US" sz="2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500" b="1" dirty="0">
                <a:latin typeface="Arial" panose="020B0604020202020204" pitchFamily="34" charset="0"/>
                <a:cs typeface="Arial" panose="020B0604020202020204" pitchFamily="34" charset="0"/>
              </a:rPr>
              <a:t>Talent Management</a:t>
            </a:r>
          </a:p>
          <a:p>
            <a:r>
              <a:rPr lang="en-US" sz="3500" dirty="0">
                <a:latin typeface="Arial" panose="020B0604020202020204" pitchFamily="34" charset="0"/>
                <a:cs typeface="Arial" panose="020B0604020202020204" pitchFamily="34" charset="0"/>
              </a:rPr>
              <a:t>TEM data</a:t>
            </a:r>
          </a:p>
          <a:p>
            <a:r>
              <a:rPr lang="en-US" sz="3500" dirty="0">
                <a:latin typeface="Arial" panose="020B0604020202020204" pitchFamily="34" charset="0"/>
                <a:cs typeface="Arial" panose="020B0604020202020204" pitchFamily="34" charset="0"/>
              </a:rPr>
              <a:t>TEAM data</a:t>
            </a:r>
          </a:p>
          <a:p>
            <a:r>
              <a:rPr lang="en-US" sz="3500" dirty="0">
                <a:latin typeface="Arial" panose="020B0604020202020204" pitchFamily="34" charset="0"/>
                <a:cs typeface="Arial" panose="020B0604020202020204" pitchFamily="34" charset="0"/>
              </a:rPr>
              <a:t>Teacher Observations</a:t>
            </a:r>
          </a:p>
          <a:p>
            <a:r>
              <a:rPr lang="en-US" sz="3500" dirty="0">
                <a:latin typeface="Arial" panose="020B0604020202020204" pitchFamily="34" charset="0"/>
                <a:cs typeface="Arial" panose="020B0604020202020204" pitchFamily="34" charset="0"/>
              </a:rPr>
              <a:t>Admin Observations</a:t>
            </a:r>
          </a:p>
          <a:p>
            <a:r>
              <a:rPr lang="en-US" sz="3500" dirty="0">
                <a:latin typeface="Arial" panose="020B0604020202020204" pitchFamily="34" charset="0"/>
                <a:cs typeface="Arial" panose="020B0604020202020204" pitchFamily="34" charset="0"/>
              </a:rPr>
              <a:t>Insight and Tripod Survey data</a:t>
            </a:r>
          </a:p>
          <a:p>
            <a:r>
              <a:rPr lang="en-US" sz="3500" dirty="0">
                <a:latin typeface="Arial" panose="020B0604020202020204" pitchFamily="34" charset="0"/>
                <a:cs typeface="Arial" panose="020B0604020202020204" pitchFamily="34" charset="0"/>
              </a:rPr>
              <a:t>Coaching Supports</a:t>
            </a:r>
          </a:p>
          <a:p>
            <a:r>
              <a:rPr lang="en-US" sz="3500" dirty="0">
                <a:latin typeface="Arial" panose="020B0604020202020204" pitchFamily="34" charset="0"/>
                <a:cs typeface="Arial" panose="020B0604020202020204" pitchFamily="34" charset="0"/>
              </a:rPr>
              <a:t>Observation Workflow</a:t>
            </a:r>
          </a:p>
          <a:p>
            <a:r>
              <a:rPr lang="en-US" sz="3500" dirty="0">
                <a:latin typeface="Arial" panose="020B0604020202020204" pitchFamily="34" charset="0"/>
                <a:cs typeface="Arial" panose="020B0604020202020204" pitchFamily="34" charset="0"/>
              </a:rPr>
              <a:t>Elevate data</a:t>
            </a:r>
          </a:p>
        </p:txBody>
      </p:sp>
      <p:sp>
        <p:nvSpPr>
          <p:cNvPr id="12" name="Text Placeholder 5"/>
          <p:cNvSpPr txBox="1">
            <a:spLocks/>
          </p:cNvSpPr>
          <p:nvPr/>
        </p:nvSpPr>
        <p:spPr>
          <a:xfrm>
            <a:off x="6833580" y="2298540"/>
            <a:ext cx="2160069" cy="4340994"/>
          </a:xfrm>
          <a:prstGeom prst="rect">
            <a:avLst/>
          </a:prstGeom>
          <a:solidFill>
            <a:schemeClr val="accent3">
              <a:lumMod val="20000"/>
              <a:lumOff val="80000"/>
            </a:schemeClr>
          </a:solidFill>
        </p:spPr>
        <p:txBody>
          <a:bodyPr vert="horz" lIns="91440" tIns="45720" rIns="91440" bIns="45720" rtlCol="0">
            <a:normAutofit/>
          </a:bodyPr>
          <a:lstStyle>
            <a:lvl1pPr marL="342900" indent="-342900" algn="l" defTabSz="914400" rtl="0" eaLnBrk="1" latinLnBrk="0" hangingPunct="1">
              <a:lnSpc>
                <a:spcPct val="100000"/>
              </a:lnSpc>
              <a:spcBef>
                <a:spcPts val="0"/>
              </a:spcBef>
              <a:spcAft>
                <a:spcPts val="1600"/>
              </a:spcAft>
              <a:buFont typeface="Arial" panose="020B0604020202020204" pitchFamily="34" charset="0"/>
              <a:buChar char="•"/>
              <a:defRPr lang="en-US" sz="3200" kern="1200" dirty="0" smtClean="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1400"/>
              </a:spcAft>
              <a:buFont typeface="Courier New" panose="02070309020205020404" pitchFamily="49" charset="0"/>
              <a:buChar char="o"/>
              <a:defRPr lang="en-US" sz="2800" kern="1200" dirty="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Calibri" panose="020F050202020403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Arial" panose="020B0604020202020204" pitchFamily="34" charset="0"/>
              <a:buChar char="•"/>
              <a:defRPr lang="en-US" sz="2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500" b="1" dirty="0">
                <a:latin typeface="Arial" panose="020B0604020202020204" pitchFamily="34" charset="0"/>
                <a:cs typeface="Arial" panose="020B0604020202020204" pitchFamily="34" charset="0"/>
              </a:rPr>
              <a:t>EWS</a:t>
            </a:r>
          </a:p>
          <a:p>
            <a:r>
              <a:rPr lang="en-US" sz="1500" dirty="0">
                <a:latin typeface="Arial" panose="020B0604020202020204" pitchFamily="34" charset="0"/>
                <a:cs typeface="Arial" panose="020B0604020202020204" pitchFamily="34" charset="0"/>
              </a:rPr>
              <a:t>Risk of Not Graduating on Time</a:t>
            </a:r>
          </a:p>
          <a:p>
            <a:r>
              <a:rPr lang="en-US" sz="1500" dirty="0">
                <a:latin typeface="Arial" panose="020B0604020202020204" pitchFamily="34" charset="0"/>
                <a:cs typeface="Arial" panose="020B0604020202020204" pitchFamily="34" charset="0"/>
              </a:rPr>
              <a:t>Academic Risk Factors </a:t>
            </a:r>
          </a:p>
          <a:p>
            <a:r>
              <a:rPr lang="en-US" sz="1500" dirty="0">
                <a:latin typeface="Arial" panose="020B0604020202020204" pitchFamily="34" charset="0"/>
                <a:cs typeface="Arial" panose="020B0604020202020204" pitchFamily="34" charset="0"/>
              </a:rPr>
              <a:t>Attendance Risk Factors </a:t>
            </a:r>
          </a:p>
          <a:p>
            <a:r>
              <a:rPr lang="en-US" sz="1500" dirty="0">
                <a:latin typeface="Arial" panose="020B0604020202020204" pitchFamily="34" charset="0"/>
                <a:cs typeface="Arial" panose="020B0604020202020204" pitchFamily="34" charset="0"/>
              </a:rPr>
              <a:t>Other Risk Factors</a:t>
            </a:r>
          </a:p>
          <a:p>
            <a:r>
              <a:rPr lang="en-US" sz="1500" dirty="0">
                <a:latin typeface="Arial" panose="020B0604020202020204" pitchFamily="34" charset="0"/>
                <a:cs typeface="Arial" panose="020B0604020202020204" pitchFamily="34" charset="0"/>
              </a:rPr>
              <a:t>Intervention Status</a:t>
            </a:r>
          </a:p>
        </p:txBody>
      </p:sp>
      <p:sp>
        <p:nvSpPr>
          <p:cNvPr id="13" name="Text Placeholder 5"/>
          <p:cNvSpPr txBox="1">
            <a:spLocks/>
          </p:cNvSpPr>
          <p:nvPr/>
        </p:nvSpPr>
        <p:spPr>
          <a:xfrm>
            <a:off x="4680728" y="2277943"/>
            <a:ext cx="1981200" cy="4350619"/>
          </a:xfrm>
          <a:prstGeom prst="rect">
            <a:avLst/>
          </a:prstGeom>
          <a:solidFill>
            <a:schemeClr val="accent2">
              <a:lumMod val="20000"/>
              <a:lumOff val="80000"/>
            </a:schemeClr>
          </a:solidFill>
        </p:spPr>
        <p:txBody>
          <a:bodyPr vert="horz" lIns="91440" tIns="45720" rIns="91440" bIns="45720" rtlCol="0">
            <a:normAutofit/>
          </a:bodyPr>
          <a:lstStyle>
            <a:lvl1pPr marL="342900" indent="-342900" algn="l" defTabSz="914400" rtl="0" eaLnBrk="1" latinLnBrk="0" hangingPunct="1">
              <a:lnSpc>
                <a:spcPct val="100000"/>
              </a:lnSpc>
              <a:spcBef>
                <a:spcPts val="0"/>
              </a:spcBef>
              <a:spcAft>
                <a:spcPts val="1600"/>
              </a:spcAft>
              <a:buFont typeface="Arial" panose="020B0604020202020204" pitchFamily="34" charset="0"/>
              <a:buChar char="•"/>
              <a:defRPr lang="en-US" sz="3200" kern="1200" dirty="0" smtClean="0">
                <a:solidFill>
                  <a:schemeClr val="tx1"/>
                </a:solidFill>
                <a:latin typeface="+mn-lt"/>
                <a:ea typeface="+mn-ea"/>
                <a:cs typeface="+mn-cs"/>
              </a:defRPr>
            </a:lvl1pPr>
            <a:lvl2pPr marL="742950" indent="-285750" algn="l" defTabSz="914400" rtl="0" eaLnBrk="1" latinLnBrk="0" hangingPunct="1">
              <a:lnSpc>
                <a:spcPct val="100000"/>
              </a:lnSpc>
              <a:spcBef>
                <a:spcPts val="0"/>
              </a:spcBef>
              <a:spcAft>
                <a:spcPts val="1400"/>
              </a:spcAft>
              <a:buFont typeface="Courier New" panose="02070309020205020404" pitchFamily="49" charset="0"/>
              <a:buChar char="o"/>
              <a:defRPr lang="en-US" sz="2800" kern="1200" dirty="0" smtClean="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Calibri" panose="020F050202020403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000"/>
              </a:spcAft>
              <a:buFont typeface="Arial" panose="020B0604020202020204" pitchFamily="34" charset="0"/>
              <a:buChar char="•"/>
              <a:defRPr lang="en-US" sz="2000" kern="1200" dirty="0" smtClean="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000"/>
              </a:spcAft>
              <a:buFont typeface="Arial" panose="020B0604020202020204" pitchFamily="34" charset="0"/>
              <a:buChar char="•"/>
              <a:defRPr lang="en-US" sz="20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500" b="1" dirty="0">
                <a:latin typeface="Arial" panose="020B0604020202020204" pitchFamily="34" charset="0"/>
                <a:cs typeface="Arial" panose="020B0604020202020204" pitchFamily="34" charset="0"/>
              </a:rPr>
              <a:t>Dashboard Usage</a:t>
            </a:r>
          </a:p>
          <a:p>
            <a:r>
              <a:rPr lang="en-US" sz="1500" dirty="0">
                <a:latin typeface="Arial" panose="020B0604020202020204" pitchFamily="34" charset="0"/>
                <a:cs typeface="Arial" panose="020B0604020202020204" pitchFamily="34" charset="0"/>
              </a:rPr>
              <a:t>Logins</a:t>
            </a:r>
          </a:p>
          <a:p>
            <a:r>
              <a:rPr lang="en-US" sz="1500" dirty="0">
                <a:latin typeface="Arial" panose="020B0604020202020204" pitchFamily="34" charset="0"/>
                <a:cs typeface="Arial" panose="020B0604020202020204" pitchFamily="34" charset="0"/>
              </a:rPr>
              <a:t>Consistency</a:t>
            </a:r>
          </a:p>
          <a:p>
            <a:r>
              <a:rPr lang="en-US" sz="1500" dirty="0">
                <a:latin typeface="Arial" panose="020B0604020202020204" pitchFamily="34" charset="0"/>
                <a:cs typeface="Arial" panose="020B0604020202020204" pitchFamily="34" charset="0"/>
              </a:rPr>
              <a:t>Session Time</a:t>
            </a:r>
          </a:p>
          <a:p>
            <a:r>
              <a:rPr lang="en-US" sz="1500" dirty="0">
                <a:latin typeface="Arial" panose="020B0604020202020204" pitchFamily="34" charset="0"/>
                <a:cs typeface="Arial" panose="020B0604020202020204" pitchFamily="34" charset="0"/>
              </a:rPr>
              <a:t>Uptake</a:t>
            </a:r>
          </a:p>
          <a:p>
            <a:r>
              <a:rPr lang="en-US" sz="1500" dirty="0">
                <a:latin typeface="Arial" panose="020B0604020202020204" pitchFamily="34" charset="0"/>
                <a:cs typeface="Arial" panose="020B0604020202020204" pitchFamily="34" charset="0"/>
              </a:rPr>
              <a:t>Page Views</a:t>
            </a:r>
          </a:p>
          <a:p>
            <a:r>
              <a:rPr lang="en-US" sz="1500" dirty="0">
                <a:latin typeface="Arial" panose="020B0604020202020204" pitchFamily="34" charset="0"/>
                <a:cs typeface="Arial" panose="020B0604020202020204" pitchFamily="34" charset="0"/>
              </a:rPr>
              <a:t>Page Actions</a:t>
            </a:r>
          </a:p>
          <a:p>
            <a:r>
              <a:rPr lang="en-US" sz="1500" dirty="0">
                <a:latin typeface="Arial" panose="020B0604020202020204" pitchFamily="34" charset="0"/>
                <a:cs typeface="Arial" panose="020B0604020202020204" pitchFamily="34" charset="0"/>
              </a:rPr>
              <a:t>Admin Actions</a:t>
            </a:r>
          </a:p>
          <a:p>
            <a:r>
              <a:rPr lang="en-US" sz="1500" dirty="0">
                <a:latin typeface="Arial" panose="020B0604020202020204" pitchFamily="34" charset="0"/>
                <a:cs typeface="Arial" panose="020B0604020202020204" pitchFamily="34" charset="0"/>
              </a:rPr>
              <a:t>Active Users</a:t>
            </a:r>
          </a:p>
          <a:p>
            <a:endParaRPr lang="en-US" sz="1500" b="1" dirty="0">
              <a:latin typeface="Arial" panose="020B0604020202020204" pitchFamily="34" charset="0"/>
              <a:cs typeface="Arial" panose="020B0604020202020204" pitchFamily="34" charset="0"/>
            </a:endParaRPr>
          </a:p>
        </p:txBody>
      </p:sp>
      <p:sp>
        <p:nvSpPr>
          <p:cNvPr id="4" name="TextBox 3"/>
          <p:cNvSpPr txBox="1"/>
          <p:nvPr/>
        </p:nvSpPr>
        <p:spPr>
          <a:xfrm>
            <a:off x="357706" y="1686423"/>
            <a:ext cx="4198842" cy="400110"/>
          </a:xfrm>
          <a:prstGeom prst="rect">
            <a:avLst/>
          </a:prstGeom>
          <a:noFill/>
        </p:spPr>
        <p:txBody>
          <a:bodyPr wrap="none" rtlCol="0">
            <a:spAutoFit/>
          </a:bodyPr>
          <a:lstStyle/>
          <a:p>
            <a:r>
              <a:rPr lang="en-US" sz="2000" b="1" dirty="0"/>
              <a:t>Overview of the Various Modules</a:t>
            </a:r>
          </a:p>
        </p:txBody>
      </p:sp>
    </p:spTree>
    <p:extLst>
      <p:ext uri="{BB962C8B-B14F-4D97-AF65-F5344CB8AC3E}">
        <p14:creationId xmlns:p14="http://schemas.microsoft.com/office/powerpoint/2010/main" val="3683528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33015</TotalTime>
  <Words>3346</Words>
  <Application>Microsoft Office PowerPoint</Application>
  <PresentationFormat>On-screen Show (4:3)</PresentationFormat>
  <Paragraphs>591</Paragraphs>
  <Slides>55</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MS Gothic</vt:lpstr>
      <vt:lpstr>MS PGothic</vt:lpstr>
      <vt:lpstr>Arial</vt:lpstr>
      <vt:lpstr>Arial Bold</vt:lpstr>
      <vt:lpstr>Arial Rounded MT Bold</vt:lpstr>
      <vt:lpstr>Calibri</vt:lpstr>
      <vt:lpstr>Geneva</vt:lpstr>
      <vt:lpstr>MS Mincho</vt:lpstr>
      <vt:lpstr>Rockwell</vt:lpstr>
      <vt:lpstr>Times New Roman</vt:lpstr>
      <vt:lpstr>Wingdings</vt:lpstr>
      <vt:lpstr>Office Theme</vt:lpstr>
      <vt:lpstr>Ed-Fi Dashboard and Expert Training  </vt:lpstr>
      <vt:lpstr>Agenda</vt:lpstr>
      <vt:lpstr>Agenda</vt:lpstr>
      <vt:lpstr>PowerPoint Presentation</vt:lpstr>
      <vt:lpstr>Agenda</vt:lpstr>
      <vt:lpstr>Training Objectives</vt:lpstr>
      <vt:lpstr>Agenda</vt:lpstr>
      <vt:lpstr>What are the Shelby Ed-Fi Dashboards?</vt:lpstr>
      <vt:lpstr>What are the Shelby Ed-Fi Dashboards?</vt:lpstr>
      <vt:lpstr>What are the Shelby Ed-Fi Dashboards?</vt:lpstr>
      <vt:lpstr>Things to Keep in Mind</vt:lpstr>
      <vt:lpstr>Things to Keep in Mind</vt:lpstr>
      <vt:lpstr>Agenda</vt:lpstr>
      <vt:lpstr>Shelby Ed-Fi Data Sources</vt:lpstr>
      <vt:lpstr>Agenda</vt:lpstr>
      <vt:lpstr>Shelby Ed-Fi Dashboards Data Levels</vt:lpstr>
      <vt:lpstr>User Roles: Who Can Access Shelby Ed-Fi Dashboards?</vt:lpstr>
      <vt:lpstr>Agenda</vt:lpstr>
      <vt:lpstr>Exploring the Dashboards</vt:lpstr>
      <vt:lpstr>Next Steps: Accessing the Ed-Fi Dashboards</vt:lpstr>
      <vt:lpstr>Things to Keep in Mind</vt:lpstr>
      <vt:lpstr>PowerPoint Presentation</vt:lpstr>
      <vt:lpstr>PowerPoint Presentation</vt:lpstr>
      <vt:lpstr>Agenda</vt:lpstr>
      <vt:lpstr>Training Objectives</vt:lpstr>
      <vt:lpstr>Agenda</vt:lpstr>
      <vt:lpstr>The Basics of Metrics</vt:lpstr>
      <vt:lpstr>PowerPoint Presentation</vt:lpstr>
      <vt:lpstr>Agenda</vt:lpstr>
      <vt:lpstr>Goal Setting</vt:lpstr>
      <vt:lpstr>Agenda</vt:lpstr>
      <vt:lpstr>User Roles and Corresponding Claims</vt:lpstr>
      <vt:lpstr>Agenda</vt:lpstr>
      <vt:lpstr>General Troubleshooting</vt:lpstr>
      <vt:lpstr>General Troubleshooting</vt:lpstr>
      <vt:lpstr>General Troubleshooting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Footprints</vt:lpstr>
      <vt:lpstr>Footprints</vt:lpstr>
      <vt:lpstr>Footprints</vt:lpstr>
      <vt:lpstr>Agenda</vt:lpstr>
      <vt:lpstr>Support Page Materials</vt:lpstr>
      <vt:lpstr>PowerPoint Presentation</vt:lpstr>
      <vt:lpstr>Agenda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Titi Williams-Davies</dc:creator>
  <cp:lastModifiedBy>Tricia Farris</cp:lastModifiedBy>
  <cp:revision>818</cp:revision>
  <cp:lastPrinted>2009-06-22T14:09:07Z</cp:lastPrinted>
  <dcterms:created xsi:type="dcterms:W3CDTF">2009-08-25T13:56:44Z</dcterms:created>
  <dcterms:modified xsi:type="dcterms:W3CDTF">2016-08-30T13:52:38Z</dcterms:modified>
</cp:coreProperties>
</file>